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83" r:id="rId4"/>
    <p:sldId id="302" r:id="rId6"/>
    <p:sldId id="299" r:id="rId7"/>
    <p:sldId id="291" r:id="rId8"/>
    <p:sldId id="316" r:id="rId9"/>
    <p:sldId id="284" r:id="rId10"/>
    <p:sldId id="290" r:id="rId11"/>
    <p:sldId id="285" r:id="rId12"/>
    <p:sldId id="300" r:id="rId13"/>
    <p:sldId id="303" r:id="rId14"/>
    <p:sldId id="301" r:id="rId15"/>
    <p:sldId id="318" r:id="rId16"/>
    <p:sldId id="305" r:id="rId17"/>
    <p:sldId id="304" r:id="rId18"/>
    <p:sldId id="306" r:id="rId19"/>
    <p:sldId id="289" r:id="rId20"/>
    <p:sldId id="322" r:id="rId21"/>
    <p:sldId id="297" r:id="rId22"/>
    <p:sldId id="320" r:id="rId23"/>
    <p:sldId id="324" r:id="rId24"/>
    <p:sldId id="296" r:id="rId25"/>
    <p:sldId id="298" r:id="rId26"/>
    <p:sldId id="268" r:id="rId2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1E90"/>
    <a:srgbClr val="4617DE"/>
    <a:srgbClr val="FE2E46"/>
    <a:srgbClr val="F04A23"/>
    <a:srgbClr val="FC2A49"/>
    <a:srgbClr val="EE482C"/>
    <a:srgbClr val="4618DE"/>
    <a:srgbClr val="9D67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8"/>
    <p:restoredTop sz="94692"/>
  </p:normalViewPr>
  <p:slideViewPr>
    <p:cSldViewPr snapToGrid="0">
      <p:cViewPr varScale="1">
        <p:scale>
          <a:sx n="106" d="100"/>
          <a:sy n="106" d="100"/>
        </p:scale>
        <p:origin x="8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3" Type="http://schemas.openxmlformats.org/officeDocument/2006/relationships/customXml" Target="../customXml/item3.xml"/><Relationship Id="rId32" Type="http://schemas.openxmlformats.org/officeDocument/2006/relationships/customXml" Target="../customXml/item2.xml"/><Relationship Id="rId31" Type="http://schemas.openxmlformats.org/officeDocument/2006/relationships/customXml" Target="../customXml/item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1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1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1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1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1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1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1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1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1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1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2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2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2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2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3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3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3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3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3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3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3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3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3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3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4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4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4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4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4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xfrm>
            <a:off x="1143000" y="685800"/>
            <a:ext cx="4572000" cy="3429000"/>
          </a:xfrm>
          <a:prstGeom prst="rect">
            <a:avLst/>
          </a:prstGeom>
        </p:spPr>
        <p:txBody>
          <a:bodyPr/>
          <a:lstStyle/>
          <a:p/>
        </p:txBody>
      </p:sp>
      <p:sp>
        <p:nvSpPr>
          <p:cNvPr id="466" name="Shape 466"/>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panose="020F0502020204030204"/>
      </a:defRPr>
    </a:lvl1pPr>
    <a:lvl2pPr indent="228600" latinLnBrk="0">
      <a:defRPr sz="1200">
        <a:latin typeface="+mj-lt"/>
        <a:ea typeface="+mj-ea"/>
        <a:cs typeface="+mj-cs"/>
        <a:sym typeface="Calibri" panose="020F0502020204030204"/>
      </a:defRPr>
    </a:lvl2pPr>
    <a:lvl3pPr indent="457200" latinLnBrk="0">
      <a:defRPr sz="1200">
        <a:latin typeface="+mj-lt"/>
        <a:ea typeface="+mj-ea"/>
        <a:cs typeface="+mj-cs"/>
        <a:sym typeface="Calibri" panose="020F0502020204030204"/>
      </a:defRPr>
    </a:lvl3pPr>
    <a:lvl4pPr indent="685800" latinLnBrk="0">
      <a:defRPr sz="1200">
        <a:latin typeface="+mj-lt"/>
        <a:ea typeface="+mj-ea"/>
        <a:cs typeface="+mj-cs"/>
        <a:sym typeface="Calibri" panose="020F0502020204030204"/>
      </a:defRPr>
    </a:lvl4pPr>
    <a:lvl5pPr indent="914400" latinLnBrk="0">
      <a:defRPr sz="1200">
        <a:latin typeface="+mj-lt"/>
        <a:ea typeface="+mj-ea"/>
        <a:cs typeface="+mj-cs"/>
        <a:sym typeface="Calibri" panose="020F0502020204030204"/>
      </a:defRPr>
    </a:lvl5pPr>
    <a:lvl6pPr indent="1143000" latinLnBrk="0">
      <a:defRPr sz="1200">
        <a:latin typeface="+mj-lt"/>
        <a:ea typeface="+mj-ea"/>
        <a:cs typeface="+mj-cs"/>
        <a:sym typeface="Calibri" panose="020F0502020204030204"/>
      </a:defRPr>
    </a:lvl6pPr>
    <a:lvl7pPr indent="1371600" latinLnBrk="0">
      <a:defRPr sz="1200">
        <a:latin typeface="+mj-lt"/>
        <a:ea typeface="+mj-ea"/>
        <a:cs typeface="+mj-cs"/>
        <a:sym typeface="Calibri" panose="020F0502020204030204"/>
      </a:defRPr>
    </a:lvl7pPr>
    <a:lvl8pPr indent="1600200" latinLnBrk="0">
      <a:defRPr sz="1200">
        <a:latin typeface="+mj-lt"/>
        <a:ea typeface="+mj-ea"/>
        <a:cs typeface="+mj-cs"/>
        <a:sym typeface="Calibri" panose="020F0502020204030204"/>
      </a:defRPr>
    </a:lvl8pPr>
    <a:lvl9pPr indent="1828800" latinLnBrk="0">
      <a:defRPr sz="1200">
        <a:latin typeface="+mj-lt"/>
        <a:ea typeface="+mj-ea"/>
        <a:cs typeface="+mj-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3_Blue background">
    <p:bg>
      <p:bgPr>
        <a:solidFill>
          <a:srgbClr val="2B2551"/>
        </a:solidFill>
        <a:effectLst/>
      </p:bgPr>
    </p:bg>
    <p:spTree>
      <p:nvGrpSpPr>
        <p:cNvPr id="1" name=""/>
        <p:cNvGrpSpPr/>
        <p:nvPr/>
      </p:nvGrpSpPr>
      <p:grpSpPr>
        <a:xfrm>
          <a:off x="0" y="0"/>
          <a:ext cx="0" cy="0"/>
          <a:chOff x="0" y="0"/>
          <a:chExt cx="0" cy="0"/>
        </a:xfrm>
      </p:grpSpPr>
      <p:sp>
        <p:nvSpPr>
          <p:cNvPr id="91"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2_Title Slide">
    <p:bg>
      <p:bgPr>
        <a:solidFill>
          <a:srgbClr val="2B2551"/>
        </a:solidFill>
        <a:effectLst/>
      </p:bgPr>
    </p:bg>
    <p:spTree>
      <p:nvGrpSpPr>
        <p:cNvPr id="1" name=""/>
        <p:cNvGrpSpPr/>
        <p:nvPr/>
      </p:nvGrpSpPr>
      <p:grpSpPr>
        <a:xfrm>
          <a:off x="0" y="0"/>
          <a:ext cx="0" cy="0"/>
          <a:chOff x="0" y="0"/>
          <a:chExt cx="0" cy="0"/>
        </a:xfrm>
      </p:grpSpPr>
      <p:pic>
        <p:nvPicPr>
          <p:cNvPr id="9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9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0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0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02" name="Title Text"/>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Title Text</a:t>
            </a:r>
          </a:p>
        </p:txBody>
      </p:sp>
      <p:sp>
        <p:nvSpPr>
          <p:cNvPr id="103" name="Body Level One…"/>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_Title and Content">
    <p:bg>
      <p:bgPr>
        <a:solidFill>
          <a:srgbClr val="2B2551"/>
        </a:solidFill>
        <a:effectLst/>
      </p:bgPr>
    </p:bg>
    <p:spTree>
      <p:nvGrpSpPr>
        <p:cNvPr id="1" name=""/>
        <p:cNvGrpSpPr/>
        <p:nvPr/>
      </p:nvGrpSpPr>
      <p:grpSpPr>
        <a:xfrm>
          <a:off x="0" y="0"/>
          <a:ext cx="0" cy="0"/>
          <a:chOff x="0" y="0"/>
          <a:chExt cx="0" cy="0"/>
        </a:xfrm>
      </p:grpSpPr>
      <p:pic>
        <p:nvPicPr>
          <p:cNvPr id="11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1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1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1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15" name="Title Text"/>
          <p:cNvSpPr txBox="1">
            <a:spLocks noGrp="1"/>
          </p:cNvSpPr>
          <p:nvPr>
            <p:ph type="title" hasCustomPrompt="1"/>
          </p:nvPr>
        </p:nvSpPr>
        <p:spPr>
          <a:prstGeom prst="rect">
            <a:avLst/>
          </a:prstGeom>
        </p:spPr>
        <p:txBody>
          <a:bodyPr/>
          <a:lstStyle/>
          <a:p>
            <a:r>
              <a:t>Title Text</a:t>
            </a:r>
          </a:p>
        </p:txBody>
      </p:sp>
      <p:sp>
        <p:nvSpPr>
          <p:cNvPr id="116"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_Section Header">
    <p:bg>
      <p:bgPr>
        <a:solidFill>
          <a:srgbClr val="2B2551"/>
        </a:solidFill>
        <a:effectLst/>
      </p:bgPr>
    </p:bg>
    <p:spTree>
      <p:nvGrpSpPr>
        <p:cNvPr id="1" name=""/>
        <p:cNvGrpSpPr/>
        <p:nvPr/>
      </p:nvGrpSpPr>
      <p:grpSpPr>
        <a:xfrm>
          <a:off x="0" y="0"/>
          <a:ext cx="0" cy="0"/>
          <a:chOff x="0" y="0"/>
          <a:chExt cx="0" cy="0"/>
        </a:xfrm>
      </p:grpSpPr>
      <p:pic>
        <p:nvPicPr>
          <p:cNvPr id="12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2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2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2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28" name="Title Text"/>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t>Title Text</a:t>
            </a:r>
          </a:p>
        </p:txBody>
      </p:sp>
      <p:sp>
        <p:nvSpPr>
          <p:cNvPr id="129" name="Body Level One…"/>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3_Two Content">
    <p:bg>
      <p:bgPr>
        <a:solidFill>
          <a:srgbClr val="2B2551"/>
        </a:solidFill>
        <a:effectLst/>
      </p:bgPr>
    </p:bg>
    <p:spTree>
      <p:nvGrpSpPr>
        <p:cNvPr id="1" name=""/>
        <p:cNvGrpSpPr/>
        <p:nvPr/>
      </p:nvGrpSpPr>
      <p:grpSpPr>
        <a:xfrm>
          <a:off x="0" y="0"/>
          <a:ext cx="0" cy="0"/>
          <a:chOff x="0" y="0"/>
          <a:chExt cx="0" cy="0"/>
        </a:xfrm>
      </p:grpSpPr>
      <p:pic>
        <p:nvPicPr>
          <p:cNvPr id="13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3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3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4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41" name="Title Text"/>
          <p:cNvSpPr txBox="1">
            <a:spLocks noGrp="1"/>
          </p:cNvSpPr>
          <p:nvPr>
            <p:ph type="title" hasCustomPrompt="1"/>
          </p:nvPr>
        </p:nvSpPr>
        <p:spPr>
          <a:xfrm>
            <a:off x="1039653" y="1153987"/>
            <a:ext cx="10112696" cy="921255"/>
          </a:xfrm>
          <a:prstGeom prst="rect">
            <a:avLst/>
          </a:prstGeom>
        </p:spPr>
        <p:txBody>
          <a:bodyPr/>
          <a:lstStyle/>
          <a:p>
            <a:r>
              <a:t>Title Text</a:t>
            </a:r>
          </a:p>
        </p:txBody>
      </p:sp>
      <p:sp>
        <p:nvSpPr>
          <p:cNvPr id="142" name="Body Level One…"/>
          <p:cNvSpPr txBox="1">
            <a:spLocks noGrp="1"/>
          </p:cNvSpPr>
          <p:nvPr>
            <p:ph type="body" sz="half" idx="1" hasCustomPrompt="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2_Comparison">
    <p:bg>
      <p:bgPr>
        <a:solidFill>
          <a:srgbClr val="2B2551"/>
        </a:solidFill>
        <a:effectLst/>
      </p:bgPr>
    </p:bg>
    <p:spTree>
      <p:nvGrpSpPr>
        <p:cNvPr id="1" name=""/>
        <p:cNvGrpSpPr/>
        <p:nvPr/>
      </p:nvGrpSpPr>
      <p:grpSpPr>
        <a:xfrm>
          <a:off x="0" y="0"/>
          <a:ext cx="0" cy="0"/>
          <a:chOff x="0" y="0"/>
          <a:chExt cx="0" cy="0"/>
        </a:xfrm>
      </p:grpSpPr>
      <p:pic>
        <p:nvPicPr>
          <p:cNvPr id="15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5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5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5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54" name="Body Level One…"/>
          <p:cNvSpPr txBox="1">
            <a:spLocks noGrp="1"/>
          </p:cNvSpPr>
          <p:nvPr>
            <p:ph type="body" sz="quarter" idx="1" hasCustomPrompt="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55"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p>
        </p:txBody>
      </p:sp>
      <p:sp>
        <p:nvSpPr>
          <p:cNvPr id="156"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157"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2_Title Only">
    <p:bg>
      <p:bgPr>
        <a:solidFill>
          <a:srgbClr val="2B2551"/>
        </a:solidFill>
        <a:effectLst/>
      </p:bgPr>
    </p:bg>
    <p:spTree>
      <p:nvGrpSpPr>
        <p:cNvPr id="1" name=""/>
        <p:cNvGrpSpPr/>
        <p:nvPr/>
      </p:nvGrpSpPr>
      <p:grpSpPr>
        <a:xfrm>
          <a:off x="0" y="0"/>
          <a:ext cx="0" cy="0"/>
          <a:chOff x="0" y="0"/>
          <a:chExt cx="0" cy="0"/>
        </a:xfrm>
      </p:grpSpPr>
      <p:pic>
        <p:nvPicPr>
          <p:cNvPr id="16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6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6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6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68"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169"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2_Blank">
    <p:bg>
      <p:bgPr>
        <a:solidFill>
          <a:srgbClr val="2B2551"/>
        </a:solidFill>
        <a:effectLst/>
      </p:bgPr>
    </p:bg>
    <p:spTree>
      <p:nvGrpSpPr>
        <p:cNvPr id="1" name=""/>
        <p:cNvGrpSpPr/>
        <p:nvPr/>
      </p:nvGrpSpPr>
      <p:grpSpPr>
        <a:xfrm>
          <a:off x="0" y="0"/>
          <a:ext cx="0" cy="0"/>
          <a:chOff x="0" y="0"/>
          <a:chExt cx="0" cy="0"/>
        </a:xfrm>
      </p:grpSpPr>
      <p:pic>
        <p:nvPicPr>
          <p:cNvPr id="176"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77"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78"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79"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8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_Content with Caption">
    <p:bg>
      <p:bgPr>
        <a:solidFill>
          <a:srgbClr val="2B2551"/>
        </a:solidFill>
        <a:effectLst/>
      </p:bgPr>
    </p:bg>
    <p:spTree>
      <p:nvGrpSpPr>
        <p:cNvPr id="1" name=""/>
        <p:cNvGrpSpPr/>
        <p:nvPr/>
      </p:nvGrpSpPr>
      <p:grpSpPr>
        <a:xfrm>
          <a:off x="0" y="0"/>
          <a:ext cx="0" cy="0"/>
          <a:chOff x="0" y="0"/>
          <a:chExt cx="0" cy="0"/>
        </a:xfrm>
      </p:grpSpPr>
      <p:pic>
        <p:nvPicPr>
          <p:cNvPr id="18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8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8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9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91" name="Title Text"/>
          <p:cNvSpPr txBox="1">
            <a:spLocks noGrp="1"/>
          </p:cNvSpPr>
          <p:nvPr>
            <p:ph type="title" hasCustomPrompt="1"/>
          </p:nvPr>
        </p:nvSpPr>
        <p:spPr>
          <a:xfrm>
            <a:off x="839787" y="702526"/>
            <a:ext cx="3932239" cy="1354874"/>
          </a:xfrm>
          <a:prstGeom prst="rect">
            <a:avLst/>
          </a:prstGeom>
        </p:spPr>
        <p:txBody>
          <a:bodyPr anchor="b"/>
          <a:lstStyle>
            <a:lvl1pPr>
              <a:defRPr sz="3200"/>
            </a:lvl1pPr>
          </a:lstStyle>
          <a:p>
            <a:r>
              <a:t>Title Text</a:t>
            </a:r>
          </a:p>
        </p:txBody>
      </p:sp>
      <p:sp>
        <p:nvSpPr>
          <p:cNvPr id="192" name="Body Level One…"/>
          <p:cNvSpPr txBox="1">
            <a:spLocks noGrp="1"/>
          </p:cNvSpPr>
          <p:nvPr>
            <p:ph type="body" sz="half" idx="1" hasCustomPrompt="1"/>
          </p:nvPr>
        </p:nvSpPr>
        <p:spPr>
          <a:xfrm>
            <a:off x="5185316" y="1304693"/>
            <a:ext cx="6170072" cy="4556358"/>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93"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19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Picture with Caption">
    <p:bg>
      <p:bgPr>
        <a:solidFill>
          <a:srgbClr val="2B2551"/>
        </a:solidFill>
        <a:effectLst/>
      </p:bgPr>
    </p:bg>
    <p:spTree>
      <p:nvGrpSpPr>
        <p:cNvPr id="1" name=""/>
        <p:cNvGrpSpPr/>
        <p:nvPr/>
      </p:nvGrpSpPr>
      <p:grpSpPr>
        <a:xfrm>
          <a:off x="0" y="0"/>
          <a:ext cx="0" cy="0"/>
          <a:chOff x="0" y="0"/>
          <a:chExt cx="0" cy="0"/>
        </a:xfrm>
      </p:grpSpPr>
      <p:pic>
        <p:nvPicPr>
          <p:cNvPr id="20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0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0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0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05" name="Title Text"/>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Title Text</a:t>
            </a:r>
          </a:p>
        </p:txBody>
      </p:sp>
      <p:sp>
        <p:nvSpPr>
          <p:cNvPr id="206"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p:txBody>
      </p:sp>
      <p:sp>
        <p:nvSpPr>
          <p:cNvPr id="207" name="Body Level One…"/>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19"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2_Blue background">
    <p:bg>
      <p:bgPr>
        <a:solidFill>
          <a:srgbClr val="2B2551"/>
        </a:solidFill>
        <a:effectLst/>
      </p:bgPr>
    </p:bg>
    <p:spTree>
      <p:nvGrpSpPr>
        <p:cNvPr id="1" name=""/>
        <p:cNvGrpSpPr/>
        <p:nvPr/>
      </p:nvGrpSpPr>
      <p:grpSpPr>
        <a:xfrm>
          <a:off x="0" y="0"/>
          <a:ext cx="0" cy="0"/>
          <a:chOff x="0" y="0"/>
          <a:chExt cx="0" cy="0"/>
        </a:xfrm>
      </p:grpSpPr>
      <p:sp>
        <p:nvSpPr>
          <p:cNvPr id="215"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_Title Slide">
    <p:bg>
      <p:bgPr>
        <a:solidFill>
          <a:srgbClr val="2B2551"/>
        </a:solidFill>
        <a:effectLst/>
      </p:bgPr>
    </p:bg>
    <p:spTree>
      <p:nvGrpSpPr>
        <p:cNvPr id="1" name=""/>
        <p:cNvGrpSpPr/>
        <p:nvPr/>
      </p:nvGrpSpPr>
      <p:grpSpPr>
        <a:xfrm>
          <a:off x="0" y="0"/>
          <a:ext cx="0" cy="0"/>
          <a:chOff x="0" y="0"/>
          <a:chExt cx="0" cy="0"/>
        </a:xfrm>
      </p:grpSpPr>
      <p:pic>
        <p:nvPicPr>
          <p:cNvPr id="222"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23"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24"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25"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26" name="Title Text"/>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Title Text</a:t>
            </a:r>
          </a:p>
        </p:txBody>
      </p:sp>
      <p:sp>
        <p:nvSpPr>
          <p:cNvPr id="227" name="Body Level One…"/>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2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Title and Content">
    <p:bg>
      <p:bgPr>
        <a:solidFill>
          <a:srgbClr val="2B2551"/>
        </a:solidFill>
        <a:effectLst/>
      </p:bgPr>
    </p:bg>
    <p:spTree>
      <p:nvGrpSpPr>
        <p:cNvPr id="1" name=""/>
        <p:cNvGrpSpPr/>
        <p:nvPr/>
      </p:nvGrpSpPr>
      <p:grpSpPr>
        <a:xfrm>
          <a:off x="0" y="0"/>
          <a:ext cx="0" cy="0"/>
          <a:chOff x="0" y="0"/>
          <a:chExt cx="0" cy="0"/>
        </a:xfrm>
      </p:grpSpPr>
      <p:pic>
        <p:nvPicPr>
          <p:cNvPr id="23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3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3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3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39" name="Title Text"/>
          <p:cNvSpPr txBox="1">
            <a:spLocks noGrp="1"/>
          </p:cNvSpPr>
          <p:nvPr>
            <p:ph type="title" hasCustomPrompt="1"/>
          </p:nvPr>
        </p:nvSpPr>
        <p:spPr>
          <a:prstGeom prst="rect">
            <a:avLst/>
          </a:prstGeom>
        </p:spPr>
        <p:txBody>
          <a:bodyPr/>
          <a:lstStyle/>
          <a:p>
            <a:r>
              <a:t>Title Text</a:t>
            </a:r>
          </a:p>
        </p:txBody>
      </p:sp>
      <p:sp>
        <p:nvSpPr>
          <p:cNvPr id="240"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1"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Section Header">
    <p:bg>
      <p:bgPr>
        <a:solidFill>
          <a:srgbClr val="2B2551"/>
        </a:solidFill>
        <a:effectLst/>
      </p:bgPr>
    </p:bg>
    <p:spTree>
      <p:nvGrpSpPr>
        <p:cNvPr id="1" name=""/>
        <p:cNvGrpSpPr/>
        <p:nvPr/>
      </p:nvGrpSpPr>
      <p:grpSpPr>
        <a:xfrm>
          <a:off x="0" y="0"/>
          <a:ext cx="0" cy="0"/>
          <a:chOff x="0" y="0"/>
          <a:chExt cx="0" cy="0"/>
        </a:xfrm>
      </p:grpSpPr>
      <p:pic>
        <p:nvPicPr>
          <p:cNvPr id="24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4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5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5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52" name="Title Text"/>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t>Title Text</a:t>
            </a:r>
          </a:p>
        </p:txBody>
      </p:sp>
      <p:sp>
        <p:nvSpPr>
          <p:cNvPr id="253" name="Body Level One…"/>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25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2_Two Content">
    <p:bg>
      <p:bgPr>
        <a:solidFill>
          <a:srgbClr val="2B2551"/>
        </a:solidFill>
        <a:effectLst/>
      </p:bgPr>
    </p:bg>
    <p:spTree>
      <p:nvGrpSpPr>
        <p:cNvPr id="1" name=""/>
        <p:cNvGrpSpPr/>
        <p:nvPr/>
      </p:nvGrpSpPr>
      <p:grpSpPr>
        <a:xfrm>
          <a:off x="0" y="0"/>
          <a:ext cx="0" cy="0"/>
          <a:chOff x="0" y="0"/>
          <a:chExt cx="0" cy="0"/>
        </a:xfrm>
      </p:grpSpPr>
      <p:pic>
        <p:nvPicPr>
          <p:cNvPr id="26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6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6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6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65" name="Title Text"/>
          <p:cNvSpPr txBox="1">
            <a:spLocks noGrp="1"/>
          </p:cNvSpPr>
          <p:nvPr>
            <p:ph type="title" hasCustomPrompt="1"/>
          </p:nvPr>
        </p:nvSpPr>
        <p:spPr>
          <a:xfrm>
            <a:off x="1039653" y="1153987"/>
            <a:ext cx="10112696" cy="921255"/>
          </a:xfrm>
          <a:prstGeom prst="rect">
            <a:avLst/>
          </a:prstGeom>
        </p:spPr>
        <p:txBody>
          <a:bodyPr/>
          <a:lstStyle/>
          <a:p>
            <a:r>
              <a:t>Title Text</a:t>
            </a:r>
          </a:p>
        </p:txBody>
      </p:sp>
      <p:sp>
        <p:nvSpPr>
          <p:cNvPr id="266" name="Body Level One…"/>
          <p:cNvSpPr txBox="1">
            <a:spLocks noGrp="1"/>
          </p:cNvSpPr>
          <p:nvPr>
            <p:ph type="body" sz="half" idx="1" hasCustomPrompt="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7"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_Comparison">
    <p:bg>
      <p:bgPr>
        <a:solidFill>
          <a:srgbClr val="2B2551"/>
        </a:solidFill>
        <a:effectLst/>
      </p:bgPr>
    </p:bg>
    <p:spTree>
      <p:nvGrpSpPr>
        <p:cNvPr id="1" name=""/>
        <p:cNvGrpSpPr/>
        <p:nvPr/>
      </p:nvGrpSpPr>
      <p:grpSpPr>
        <a:xfrm>
          <a:off x="0" y="0"/>
          <a:ext cx="0" cy="0"/>
          <a:chOff x="0" y="0"/>
          <a:chExt cx="0" cy="0"/>
        </a:xfrm>
      </p:grpSpPr>
      <p:pic>
        <p:nvPicPr>
          <p:cNvPr id="27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7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7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7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78" name="Body Level One…"/>
          <p:cNvSpPr txBox="1">
            <a:spLocks noGrp="1"/>
          </p:cNvSpPr>
          <p:nvPr>
            <p:ph type="body" sz="quarter" idx="1" hasCustomPrompt="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79"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p>
        </p:txBody>
      </p:sp>
      <p:sp>
        <p:nvSpPr>
          <p:cNvPr id="280"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281"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Title Only">
    <p:bg>
      <p:bgPr>
        <a:solidFill>
          <a:srgbClr val="2B2551"/>
        </a:solidFill>
        <a:effectLst/>
      </p:bgPr>
    </p:bg>
    <p:spTree>
      <p:nvGrpSpPr>
        <p:cNvPr id="1" name=""/>
        <p:cNvGrpSpPr/>
        <p:nvPr/>
      </p:nvGrpSpPr>
      <p:grpSpPr>
        <a:xfrm>
          <a:off x="0" y="0"/>
          <a:ext cx="0" cy="0"/>
          <a:chOff x="0" y="0"/>
          <a:chExt cx="0" cy="0"/>
        </a:xfrm>
      </p:grpSpPr>
      <p:pic>
        <p:nvPicPr>
          <p:cNvPr id="28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8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9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9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92"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293"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Blank">
    <p:bg>
      <p:bgPr>
        <a:solidFill>
          <a:srgbClr val="2B2551"/>
        </a:solidFill>
        <a:effectLst/>
      </p:bgPr>
    </p:bg>
    <p:spTree>
      <p:nvGrpSpPr>
        <p:cNvPr id="1" name=""/>
        <p:cNvGrpSpPr/>
        <p:nvPr/>
      </p:nvGrpSpPr>
      <p:grpSpPr>
        <a:xfrm>
          <a:off x="0" y="0"/>
          <a:ext cx="0" cy="0"/>
          <a:chOff x="0" y="0"/>
          <a:chExt cx="0" cy="0"/>
        </a:xfrm>
      </p:grpSpPr>
      <p:pic>
        <p:nvPicPr>
          <p:cNvPr id="30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0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0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0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0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Content with Caption">
    <p:bg>
      <p:bgPr>
        <a:solidFill>
          <a:srgbClr val="2B2551"/>
        </a:solidFill>
        <a:effectLst/>
      </p:bgPr>
    </p:bg>
    <p:spTree>
      <p:nvGrpSpPr>
        <p:cNvPr id="1" name=""/>
        <p:cNvGrpSpPr/>
        <p:nvPr/>
      </p:nvGrpSpPr>
      <p:grpSpPr>
        <a:xfrm>
          <a:off x="0" y="0"/>
          <a:ext cx="0" cy="0"/>
          <a:chOff x="0" y="0"/>
          <a:chExt cx="0" cy="0"/>
        </a:xfrm>
      </p:grpSpPr>
      <p:pic>
        <p:nvPicPr>
          <p:cNvPr id="31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1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1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1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15" name="Title Text"/>
          <p:cNvSpPr txBox="1">
            <a:spLocks noGrp="1"/>
          </p:cNvSpPr>
          <p:nvPr>
            <p:ph type="title" hasCustomPrompt="1"/>
          </p:nvPr>
        </p:nvSpPr>
        <p:spPr>
          <a:xfrm>
            <a:off x="839787" y="702526"/>
            <a:ext cx="3932239" cy="1354874"/>
          </a:xfrm>
          <a:prstGeom prst="rect">
            <a:avLst/>
          </a:prstGeom>
        </p:spPr>
        <p:txBody>
          <a:bodyPr anchor="b"/>
          <a:lstStyle>
            <a:lvl1pPr>
              <a:defRPr sz="3200"/>
            </a:lvl1pPr>
          </a:lstStyle>
          <a:p>
            <a:r>
              <a:t>Title Text</a:t>
            </a:r>
          </a:p>
        </p:txBody>
      </p:sp>
      <p:sp>
        <p:nvSpPr>
          <p:cNvPr id="316" name="Body Level One…"/>
          <p:cNvSpPr txBox="1">
            <a:spLocks noGrp="1"/>
          </p:cNvSpPr>
          <p:nvPr>
            <p:ph type="body" sz="half" idx="1" hasCustomPrompt="1"/>
          </p:nvPr>
        </p:nvSpPr>
        <p:spPr>
          <a:xfrm>
            <a:off x="5185316" y="1304693"/>
            <a:ext cx="6170072" cy="4556358"/>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17"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31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Picture with Caption">
    <p:bg>
      <p:bgPr>
        <a:solidFill>
          <a:srgbClr val="2B2551"/>
        </a:solidFill>
        <a:effectLst/>
      </p:bgPr>
    </p:bg>
    <p:spTree>
      <p:nvGrpSpPr>
        <p:cNvPr id="1" name=""/>
        <p:cNvGrpSpPr/>
        <p:nvPr/>
      </p:nvGrpSpPr>
      <p:grpSpPr>
        <a:xfrm>
          <a:off x="0" y="0"/>
          <a:ext cx="0" cy="0"/>
          <a:chOff x="0" y="0"/>
          <a:chExt cx="0" cy="0"/>
        </a:xfrm>
      </p:grpSpPr>
      <p:pic>
        <p:nvPicPr>
          <p:cNvPr id="32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2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2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2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29" name="Title Text"/>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Title Text</a:t>
            </a:r>
          </a:p>
        </p:txBody>
      </p:sp>
      <p:sp>
        <p:nvSpPr>
          <p:cNvPr id="33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p:txBody>
      </p:sp>
      <p:sp>
        <p:nvSpPr>
          <p:cNvPr id="331" name="Body Level One…"/>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3_Section Header">
    <p:spTree>
      <p:nvGrpSpPr>
        <p:cNvPr id="1" name=""/>
        <p:cNvGrpSpPr/>
        <p:nvPr/>
      </p:nvGrpSpPr>
      <p:grpSpPr>
        <a:xfrm>
          <a:off x="0" y="0"/>
          <a:ext cx="0" cy="0"/>
          <a:chOff x="0" y="0"/>
          <a:chExt cx="0" cy="0"/>
        </a:xfrm>
      </p:grpSpPr>
      <p:sp>
        <p:nvSpPr>
          <p:cNvPr id="27" name="Body Level One…"/>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_Blue background">
    <p:bg>
      <p:bgPr>
        <a:solidFill>
          <a:srgbClr val="2B2551"/>
        </a:solidFill>
        <a:effectLst/>
      </p:bgPr>
    </p:bg>
    <p:spTree>
      <p:nvGrpSpPr>
        <p:cNvPr id="1" name=""/>
        <p:cNvGrpSpPr/>
        <p:nvPr/>
      </p:nvGrpSpPr>
      <p:grpSpPr>
        <a:xfrm>
          <a:off x="0" y="0"/>
          <a:ext cx="0" cy="0"/>
          <a:chOff x="0" y="0"/>
          <a:chExt cx="0" cy="0"/>
        </a:xfrm>
      </p:grpSpPr>
      <p:sp>
        <p:nvSpPr>
          <p:cNvPr id="339"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Slide">
    <p:bg>
      <p:bgPr>
        <a:solidFill>
          <a:srgbClr val="2B2551"/>
        </a:solidFill>
        <a:effectLst/>
      </p:bgPr>
    </p:bg>
    <p:spTree>
      <p:nvGrpSpPr>
        <p:cNvPr id="1" name=""/>
        <p:cNvGrpSpPr/>
        <p:nvPr/>
      </p:nvGrpSpPr>
      <p:grpSpPr>
        <a:xfrm>
          <a:off x="0" y="0"/>
          <a:ext cx="0" cy="0"/>
          <a:chOff x="0" y="0"/>
          <a:chExt cx="0" cy="0"/>
        </a:xfrm>
      </p:grpSpPr>
      <p:pic>
        <p:nvPicPr>
          <p:cNvPr id="346"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47"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48"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49"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50" name="Title Text"/>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Title Text</a:t>
            </a:r>
          </a:p>
        </p:txBody>
      </p:sp>
      <p:sp>
        <p:nvSpPr>
          <p:cNvPr id="351" name="Body Level One…"/>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5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2B2551"/>
        </a:solidFill>
        <a:effectLst/>
      </p:bgPr>
    </p:bg>
    <p:spTree>
      <p:nvGrpSpPr>
        <p:cNvPr id="1" name=""/>
        <p:cNvGrpSpPr/>
        <p:nvPr/>
      </p:nvGrpSpPr>
      <p:grpSpPr>
        <a:xfrm>
          <a:off x="0" y="0"/>
          <a:ext cx="0" cy="0"/>
          <a:chOff x="0" y="0"/>
          <a:chExt cx="0" cy="0"/>
        </a:xfrm>
      </p:grpSpPr>
      <p:pic>
        <p:nvPicPr>
          <p:cNvPr id="359"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60"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61"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62"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63" name="Title Text"/>
          <p:cNvSpPr txBox="1">
            <a:spLocks noGrp="1"/>
          </p:cNvSpPr>
          <p:nvPr>
            <p:ph type="title" hasCustomPrompt="1"/>
          </p:nvPr>
        </p:nvSpPr>
        <p:spPr>
          <a:prstGeom prst="rect">
            <a:avLst/>
          </a:prstGeom>
        </p:spPr>
        <p:txBody>
          <a:bodyPr/>
          <a:lstStyle/>
          <a:p>
            <a:r>
              <a:t>Title Text</a:t>
            </a:r>
          </a:p>
        </p:txBody>
      </p:sp>
      <p:sp>
        <p:nvSpPr>
          <p:cNvPr id="364"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Section Header">
    <p:bg>
      <p:bgPr>
        <a:solidFill>
          <a:srgbClr val="2B2551"/>
        </a:solidFill>
        <a:effectLst/>
      </p:bgPr>
    </p:bg>
    <p:spTree>
      <p:nvGrpSpPr>
        <p:cNvPr id="1" name=""/>
        <p:cNvGrpSpPr/>
        <p:nvPr/>
      </p:nvGrpSpPr>
      <p:grpSpPr>
        <a:xfrm>
          <a:off x="0" y="0"/>
          <a:ext cx="0" cy="0"/>
          <a:chOff x="0" y="0"/>
          <a:chExt cx="0" cy="0"/>
        </a:xfrm>
      </p:grpSpPr>
      <p:pic>
        <p:nvPicPr>
          <p:cNvPr id="372"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73"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74"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75"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76" name="Title Text"/>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t>Title Text</a:t>
            </a:r>
          </a:p>
        </p:txBody>
      </p:sp>
      <p:sp>
        <p:nvSpPr>
          <p:cNvPr id="377" name="Body Level One…"/>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37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385" name="Title Text"/>
          <p:cNvSpPr txBox="1">
            <a:spLocks noGrp="1"/>
          </p:cNvSpPr>
          <p:nvPr>
            <p:ph type="title" hasCustomPrompt="1"/>
          </p:nvPr>
        </p:nvSpPr>
        <p:spPr>
          <a:xfrm>
            <a:off x="1039653" y="1153987"/>
            <a:ext cx="10112696" cy="921255"/>
          </a:xfrm>
          <a:prstGeom prst="rect">
            <a:avLst/>
          </a:prstGeom>
        </p:spPr>
        <p:txBody>
          <a:bodyPr/>
          <a:lstStyle/>
          <a:p>
            <a:r>
              <a:t>Title Text</a:t>
            </a:r>
          </a:p>
        </p:txBody>
      </p:sp>
      <p:sp>
        <p:nvSpPr>
          <p:cNvPr id="386" name="Body Level One…"/>
          <p:cNvSpPr txBox="1">
            <a:spLocks noGrp="1"/>
          </p:cNvSpPr>
          <p:nvPr>
            <p:ph type="body" sz="half" idx="1" hasCustomPrompt="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7"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omparison">
    <p:bg>
      <p:bgPr>
        <a:solidFill>
          <a:srgbClr val="2B2551"/>
        </a:solidFill>
        <a:effectLst/>
      </p:bgPr>
    </p:bg>
    <p:spTree>
      <p:nvGrpSpPr>
        <p:cNvPr id="1" name=""/>
        <p:cNvGrpSpPr/>
        <p:nvPr/>
      </p:nvGrpSpPr>
      <p:grpSpPr>
        <a:xfrm>
          <a:off x="0" y="0"/>
          <a:ext cx="0" cy="0"/>
          <a:chOff x="0" y="0"/>
          <a:chExt cx="0" cy="0"/>
        </a:xfrm>
      </p:grpSpPr>
      <p:pic>
        <p:nvPicPr>
          <p:cNvPr id="39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9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9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9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98" name="Body Level One…"/>
          <p:cNvSpPr txBox="1">
            <a:spLocks noGrp="1"/>
          </p:cNvSpPr>
          <p:nvPr>
            <p:ph type="body" sz="quarter" idx="1" hasCustomPrompt="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99"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p>
        </p:txBody>
      </p:sp>
      <p:sp>
        <p:nvSpPr>
          <p:cNvPr id="400"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401"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Only">
    <p:bg>
      <p:bgPr>
        <a:solidFill>
          <a:srgbClr val="2B2551"/>
        </a:solidFill>
        <a:effectLst/>
      </p:bgPr>
    </p:bg>
    <p:spTree>
      <p:nvGrpSpPr>
        <p:cNvPr id="1" name=""/>
        <p:cNvGrpSpPr/>
        <p:nvPr/>
      </p:nvGrpSpPr>
      <p:grpSpPr>
        <a:xfrm>
          <a:off x="0" y="0"/>
          <a:ext cx="0" cy="0"/>
          <a:chOff x="0" y="0"/>
          <a:chExt cx="0" cy="0"/>
        </a:xfrm>
      </p:grpSpPr>
      <p:pic>
        <p:nvPicPr>
          <p:cNvPr id="40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40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41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41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412"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413"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lank">
    <p:bg>
      <p:bgPr>
        <a:solidFill>
          <a:srgbClr val="2B2551"/>
        </a:solidFill>
        <a:effectLst/>
      </p:bgPr>
    </p:bg>
    <p:spTree>
      <p:nvGrpSpPr>
        <p:cNvPr id="1" name=""/>
        <p:cNvGrpSpPr/>
        <p:nvPr/>
      </p:nvGrpSpPr>
      <p:grpSpPr>
        <a:xfrm>
          <a:off x="0" y="0"/>
          <a:ext cx="0" cy="0"/>
          <a:chOff x="0" y="0"/>
          <a:chExt cx="0" cy="0"/>
        </a:xfrm>
      </p:grpSpPr>
      <p:pic>
        <p:nvPicPr>
          <p:cNvPr id="42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42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42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42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42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ontent with Caption">
    <p:bg>
      <p:bgPr>
        <a:solidFill>
          <a:srgbClr val="2B2551"/>
        </a:solidFill>
        <a:effectLst/>
      </p:bgPr>
    </p:bg>
    <p:spTree>
      <p:nvGrpSpPr>
        <p:cNvPr id="1" name=""/>
        <p:cNvGrpSpPr/>
        <p:nvPr/>
      </p:nvGrpSpPr>
      <p:grpSpPr>
        <a:xfrm>
          <a:off x="0" y="0"/>
          <a:ext cx="0" cy="0"/>
          <a:chOff x="0" y="0"/>
          <a:chExt cx="0" cy="0"/>
        </a:xfrm>
      </p:grpSpPr>
      <p:pic>
        <p:nvPicPr>
          <p:cNvPr id="43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43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43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43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435" name="Title Text"/>
          <p:cNvSpPr txBox="1">
            <a:spLocks noGrp="1"/>
          </p:cNvSpPr>
          <p:nvPr>
            <p:ph type="title" hasCustomPrompt="1"/>
          </p:nvPr>
        </p:nvSpPr>
        <p:spPr>
          <a:xfrm>
            <a:off x="839787" y="702526"/>
            <a:ext cx="3932239" cy="1354874"/>
          </a:xfrm>
          <a:prstGeom prst="rect">
            <a:avLst/>
          </a:prstGeom>
        </p:spPr>
        <p:txBody>
          <a:bodyPr anchor="b"/>
          <a:lstStyle>
            <a:lvl1pPr>
              <a:defRPr sz="3200"/>
            </a:lvl1pPr>
          </a:lstStyle>
          <a:p>
            <a:r>
              <a:t>Title Text</a:t>
            </a:r>
          </a:p>
        </p:txBody>
      </p:sp>
      <p:sp>
        <p:nvSpPr>
          <p:cNvPr id="436" name="Body Level One…"/>
          <p:cNvSpPr txBox="1">
            <a:spLocks noGrp="1"/>
          </p:cNvSpPr>
          <p:nvPr>
            <p:ph type="body" sz="half" idx="1" hasCustomPrompt="1"/>
          </p:nvPr>
        </p:nvSpPr>
        <p:spPr>
          <a:xfrm>
            <a:off x="5185316" y="1304693"/>
            <a:ext cx="6170072" cy="4556358"/>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437"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43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Picture with Caption">
    <p:bg>
      <p:bgPr>
        <a:solidFill>
          <a:srgbClr val="2B2551"/>
        </a:solidFill>
        <a:effectLst/>
      </p:bgPr>
    </p:bg>
    <p:spTree>
      <p:nvGrpSpPr>
        <p:cNvPr id="1" name=""/>
        <p:cNvGrpSpPr/>
        <p:nvPr/>
      </p:nvGrpSpPr>
      <p:grpSpPr>
        <a:xfrm>
          <a:off x="0" y="0"/>
          <a:ext cx="0" cy="0"/>
          <a:chOff x="0" y="0"/>
          <a:chExt cx="0" cy="0"/>
        </a:xfrm>
      </p:grpSpPr>
      <p:pic>
        <p:nvPicPr>
          <p:cNvPr id="44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44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44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44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449" name="Title Text"/>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Title Text</a:t>
            </a:r>
          </a:p>
        </p:txBody>
      </p:sp>
      <p:sp>
        <p:nvSpPr>
          <p:cNvPr id="45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p:txBody>
      </p:sp>
      <p:sp>
        <p:nvSpPr>
          <p:cNvPr id="451" name="Body Level One…"/>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45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lue background">
    <p:bg>
      <p:bgPr>
        <a:solidFill>
          <a:srgbClr val="2B2551"/>
        </a:solidFill>
        <a:effectLst/>
      </p:bgPr>
    </p:bg>
    <p:spTree>
      <p:nvGrpSpPr>
        <p:cNvPr id="1" name=""/>
        <p:cNvGrpSpPr/>
        <p:nvPr/>
      </p:nvGrpSpPr>
      <p:grpSpPr>
        <a:xfrm>
          <a:off x="0" y="0"/>
          <a:ext cx="0" cy="0"/>
          <a:chOff x="0" y="0"/>
          <a:chExt cx="0" cy="0"/>
        </a:xfrm>
      </p:grpSpPr>
      <p:sp>
        <p:nvSpPr>
          <p:cNvPr id="459"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39653" y="1153987"/>
            <a:ext cx="10112695" cy="921254"/>
          </a:xfrm>
        </p:spPr>
        <p:txBody>
          <a:bodyPr/>
          <a:lstStyle/>
          <a:p>
            <a:r>
              <a:rPr lang="en-US"/>
              <a:t>Click to edit Master title style</a:t>
            </a:r>
            <a:endParaRPr lang="en-US"/>
          </a:p>
        </p:txBody>
      </p:sp>
      <p:sp>
        <p:nvSpPr>
          <p:cNvPr id="3" name="Content Placeholder 2"/>
          <p:cNvSpPr>
            <a:spLocks noGrp="1"/>
          </p:cNvSpPr>
          <p:nvPr>
            <p:ph sz="half" idx="1"/>
          </p:nvPr>
        </p:nvSpPr>
        <p:spPr>
          <a:xfrm>
            <a:off x="1039653" y="2087362"/>
            <a:ext cx="4919546" cy="40896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232802" y="2087362"/>
            <a:ext cx="4919546" cy="40896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3_Comparison">
    <p:spTree>
      <p:nvGrpSpPr>
        <p:cNvPr id="1" name=""/>
        <p:cNvGrpSpPr/>
        <p:nvPr/>
      </p:nvGrpSpPr>
      <p:grpSpPr>
        <a:xfrm>
          <a:off x="0" y="0"/>
          <a:ext cx="0" cy="0"/>
          <a:chOff x="0" y="0"/>
          <a:chExt cx="0" cy="0"/>
        </a:xfrm>
      </p:grpSpPr>
      <p:sp>
        <p:nvSpPr>
          <p:cNvPr id="4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49"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_Content with Caption">
    <p:bg>
      <p:bgPr>
        <a:solidFill>
          <a:srgbClr val="2B2551"/>
        </a:solidFill>
        <a:effectLst/>
      </p:bgPr>
    </p:bg>
    <p:spTree>
      <p:nvGrpSpPr>
        <p:cNvPr id="1" name=""/>
        <p:cNvGrpSpPr/>
        <p:nvPr/>
      </p:nvGrpSpPr>
      <p:grpSpPr>
        <a:xfrm>
          <a:off x="0" y="0"/>
          <a:ext cx="0" cy="0"/>
          <a:chOff x="0" y="0"/>
          <a:chExt cx="0" cy="0"/>
        </a:xfrm>
      </p:grpSpPr>
      <p:pic>
        <p:nvPicPr>
          <p:cNvPr id="63"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64"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65"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66"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67" name="Title Text"/>
          <p:cNvSpPr txBox="1">
            <a:spLocks noGrp="1"/>
          </p:cNvSpPr>
          <p:nvPr>
            <p:ph type="title" hasCustomPrompt="1"/>
          </p:nvPr>
        </p:nvSpPr>
        <p:spPr>
          <a:xfrm>
            <a:off x="839787" y="702526"/>
            <a:ext cx="3932239" cy="1354874"/>
          </a:xfrm>
          <a:prstGeom prst="rect">
            <a:avLst/>
          </a:prstGeom>
        </p:spPr>
        <p:txBody>
          <a:bodyPr anchor="b"/>
          <a:lstStyle>
            <a:lvl1pPr>
              <a:defRPr sz="3200"/>
            </a:lvl1pPr>
          </a:lstStyle>
          <a:p>
            <a:r>
              <a:t>Title Text</a:t>
            </a:r>
          </a:p>
        </p:txBody>
      </p:sp>
      <p:sp>
        <p:nvSpPr>
          <p:cNvPr id="68" name="Body Level One…"/>
          <p:cNvSpPr txBox="1">
            <a:spLocks noGrp="1"/>
          </p:cNvSpPr>
          <p:nvPr>
            <p:ph type="body" sz="half" idx="1" hasCustomPrompt="1"/>
          </p:nvPr>
        </p:nvSpPr>
        <p:spPr>
          <a:xfrm>
            <a:off x="5185316" y="1304693"/>
            <a:ext cx="6170072" cy="4556358"/>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3_Picture with Caption">
    <p:bg>
      <p:bgPr>
        <a:solidFill>
          <a:srgbClr val="2B2551"/>
        </a:solidFill>
        <a:effectLst/>
      </p:bgPr>
    </p:bg>
    <p:spTree>
      <p:nvGrpSpPr>
        <p:cNvPr id="1" name=""/>
        <p:cNvGrpSpPr/>
        <p:nvPr/>
      </p:nvGrpSpPr>
      <p:grpSpPr>
        <a:xfrm>
          <a:off x="0" y="0"/>
          <a:ext cx="0" cy="0"/>
          <a:chOff x="0" y="0"/>
          <a:chExt cx="0" cy="0"/>
        </a:xfrm>
      </p:grpSpPr>
      <p:pic>
        <p:nvPicPr>
          <p:cNvPr id="7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7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7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8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81" name="Title Text"/>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Title Text</a:t>
            </a:r>
          </a:p>
        </p:txBody>
      </p:sp>
      <p:sp>
        <p:nvSpPr>
          <p:cNvPr id="82"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p:txBody>
      </p:sp>
      <p:sp>
        <p:nvSpPr>
          <p:cNvPr id="83" name="Body Level One…"/>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2" Type="http://schemas.openxmlformats.org/officeDocument/2006/relationships/theme" Target="../theme/theme1.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049144" y="2007218"/>
            <a:ext cx="10093712" cy="4169745"/>
          </a:xfrm>
          <a:prstGeom prst="rect">
            <a:avLst/>
          </a:prstGeom>
          <a:ln w="12700">
            <a:miter lim="400000"/>
          </a:ln>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039653" y="1064778"/>
            <a:ext cx="10112696" cy="921256"/>
          </a:xfrm>
          <a:prstGeom prst="rect">
            <a:avLst/>
          </a:prstGeom>
          <a:ln w="12700">
            <a:miter lim="400000"/>
          </a:ln>
        </p:spPr>
        <p:txBody>
          <a:bodyPr lIns="45719" rIns="45719" anchor="ctr">
            <a:normAutofit/>
          </a:bodyPr>
          <a:lstStyle/>
          <a:p>
            <a:r>
              <a:t>Title Text</a:t>
            </a:r>
          </a:p>
        </p:txBody>
      </p:sp>
      <p:sp>
        <p:nvSpPr>
          <p:cNvPr id="4" name="Slide Number"/>
          <p:cNvSpPr txBox="1">
            <a:spLocks noGrp="1"/>
          </p:cNvSpPr>
          <p:nvPr>
            <p:ph type="sldNum" sz="quarter" idx="2"/>
          </p:nvPr>
        </p:nvSpPr>
        <p:spPr>
          <a:xfrm>
            <a:off x="10884232" y="6414758"/>
            <a:ext cx="258625" cy="248306"/>
          </a:xfrm>
          <a:prstGeom prst="rect">
            <a:avLst/>
          </a:prstGeom>
          <a:ln w="12700">
            <a:miter lim="400000"/>
          </a:ln>
        </p:spPr>
        <p:txBody>
          <a:bodyPr wrap="none" lIns="45719" rIns="45719" anchor="ctr">
            <a:spAutoFit/>
          </a:bodyPr>
          <a:lstStyle>
            <a:lvl1pPr algn="r">
              <a:defRPr sz="1200"/>
            </a:lvl1pPr>
          </a:lstStyle>
          <a:p>
            <a:fld id="{86CB4B4D-7CA3-9044-876B-883B54F8677D}" type="slidenum">
              <a:rPr/>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8.jpeg"/></Relationships>
</file>

<file path=ppt/slides/_rels/slide10.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18.xml"/><Relationship Id="rId7" Type="http://schemas.openxmlformats.org/officeDocument/2006/relationships/image" Target="../media/image14.png"/><Relationship Id="rId6" Type="http://schemas.openxmlformats.org/officeDocument/2006/relationships/customXml" Target="../ink/ink1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9.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0.xml"/><Relationship Id="rId7" Type="http://schemas.openxmlformats.org/officeDocument/2006/relationships/image" Target="../media/image14.png"/><Relationship Id="rId6" Type="http://schemas.openxmlformats.org/officeDocument/2006/relationships/customXml" Target="../ink/ink19.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0.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2.xml"/><Relationship Id="rId7" Type="http://schemas.openxmlformats.org/officeDocument/2006/relationships/image" Target="../media/image14.png"/><Relationship Id="rId6" Type="http://schemas.openxmlformats.org/officeDocument/2006/relationships/customXml" Target="../ink/ink2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1.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4.xml"/><Relationship Id="rId7" Type="http://schemas.openxmlformats.org/officeDocument/2006/relationships/image" Target="../media/image14.png"/><Relationship Id="rId6" Type="http://schemas.openxmlformats.org/officeDocument/2006/relationships/customXml" Target="../ink/ink23.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3" Type="http://schemas.openxmlformats.org/officeDocument/2006/relationships/notesSlide" Target="../notesSlides/notesSlide12.xml"/><Relationship Id="rId12" Type="http://schemas.openxmlformats.org/officeDocument/2006/relationships/slideLayout" Target="../slideLayouts/slideLayout2.xml"/><Relationship Id="rId11" Type="http://schemas.openxmlformats.org/officeDocument/2006/relationships/tags" Target="../tags/tag1.xml"/><Relationship Id="rId10" Type="http://schemas.openxmlformats.org/officeDocument/2006/relationships/image" Target="../media/image19.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6.xml"/><Relationship Id="rId7" Type="http://schemas.openxmlformats.org/officeDocument/2006/relationships/image" Target="../media/image14.png"/><Relationship Id="rId6" Type="http://schemas.openxmlformats.org/officeDocument/2006/relationships/customXml" Target="../ink/ink25.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3.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8.xml"/><Relationship Id="rId7" Type="http://schemas.openxmlformats.org/officeDocument/2006/relationships/image" Target="../media/image14.png"/><Relationship Id="rId6" Type="http://schemas.openxmlformats.org/officeDocument/2006/relationships/customXml" Target="../ink/ink2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4.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30.xml"/><Relationship Id="rId7" Type="http://schemas.openxmlformats.org/officeDocument/2006/relationships/image" Target="../media/image14.png"/><Relationship Id="rId6" Type="http://schemas.openxmlformats.org/officeDocument/2006/relationships/customXml" Target="../ink/ink29.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5.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32.xml"/><Relationship Id="rId7" Type="http://schemas.openxmlformats.org/officeDocument/2006/relationships/image" Target="../media/image14.png"/><Relationship Id="rId6" Type="http://schemas.openxmlformats.org/officeDocument/2006/relationships/customXml" Target="../ink/ink3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6.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34.xml"/><Relationship Id="rId7" Type="http://schemas.openxmlformats.org/officeDocument/2006/relationships/image" Target="../media/image14.png"/><Relationship Id="rId6" Type="http://schemas.openxmlformats.org/officeDocument/2006/relationships/customXml" Target="../ink/ink33.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3" Type="http://schemas.openxmlformats.org/officeDocument/2006/relationships/notesSlide" Target="../notesSlides/notesSlide17.xml"/><Relationship Id="rId12" Type="http://schemas.openxmlformats.org/officeDocument/2006/relationships/slideLayout" Target="../slideLayouts/slideLayout2.xml"/><Relationship Id="rId11" Type="http://schemas.openxmlformats.org/officeDocument/2006/relationships/tags" Target="../tags/tag2.xml"/><Relationship Id="rId10" Type="http://schemas.openxmlformats.org/officeDocument/2006/relationships/image" Target="../media/image20.png"/><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36.xml"/><Relationship Id="rId7" Type="http://schemas.openxmlformats.org/officeDocument/2006/relationships/image" Target="../media/image14.png"/><Relationship Id="rId6" Type="http://schemas.openxmlformats.org/officeDocument/2006/relationships/customXml" Target="../ink/ink35.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8.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xml"/><Relationship Id="rId7" Type="http://schemas.openxmlformats.org/officeDocument/2006/relationships/image" Target="../media/image14.png"/><Relationship Id="rId6" Type="http://schemas.openxmlformats.org/officeDocument/2006/relationships/customXml" Target="../ink/ink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2" Type="http://schemas.openxmlformats.org/officeDocument/2006/relationships/notesSlide" Target="../notesSlides/notesSlide1.xml"/><Relationship Id="rId11" Type="http://schemas.openxmlformats.org/officeDocument/2006/relationships/slideLayout" Target="../slideLayouts/slideLayout34.xml"/><Relationship Id="rId10" Type="http://schemas.openxmlformats.org/officeDocument/2006/relationships/image" Target="../media/image16.png"/><Relationship Id="rId1" Type="http://schemas.openxmlformats.org/officeDocument/2006/relationships/image" Target="../media/image13.png"/></Relationships>
</file>

<file path=ppt/slides/_rels/slide20.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38.xml"/><Relationship Id="rId7" Type="http://schemas.openxmlformats.org/officeDocument/2006/relationships/image" Target="../media/image14.png"/><Relationship Id="rId6" Type="http://schemas.openxmlformats.org/officeDocument/2006/relationships/customXml" Target="../ink/ink3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3" Type="http://schemas.openxmlformats.org/officeDocument/2006/relationships/notesSlide" Target="../notesSlides/notesSlide19.xml"/><Relationship Id="rId12" Type="http://schemas.openxmlformats.org/officeDocument/2006/relationships/slideLayout" Target="../slideLayouts/slideLayout2.xml"/><Relationship Id="rId11" Type="http://schemas.openxmlformats.org/officeDocument/2006/relationships/image" Target="../media/image22.png"/><Relationship Id="rId10" Type="http://schemas.openxmlformats.org/officeDocument/2006/relationships/image" Target="../media/image21.pn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40.xml"/><Relationship Id="rId7" Type="http://schemas.openxmlformats.org/officeDocument/2006/relationships/image" Target="../media/image14.png"/><Relationship Id="rId6" Type="http://schemas.openxmlformats.org/officeDocument/2006/relationships/customXml" Target="../ink/ink39.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2" Type="http://schemas.openxmlformats.org/officeDocument/2006/relationships/notesSlide" Target="../notesSlides/notesSlide20.xml"/><Relationship Id="rId11" Type="http://schemas.openxmlformats.org/officeDocument/2006/relationships/slideLayout" Target="../slideLayouts/slideLayout2.xml"/><Relationship Id="rId10" Type="http://schemas.openxmlformats.org/officeDocument/2006/relationships/image" Target="../media/image23.png"/><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42.xml"/><Relationship Id="rId7" Type="http://schemas.openxmlformats.org/officeDocument/2006/relationships/image" Target="../media/image14.png"/><Relationship Id="rId6" Type="http://schemas.openxmlformats.org/officeDocument/2006/relationships/customXml" Target="../ink/ink4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21.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44.xml"/><Relationship Id="rId7" Type="http://schemas.openxmlformats.org/officeDocument/2006/relationships/image" Target="../media/image14.png"/><Relationship Id="rId6" Type="http://schemas.openxmlformats.org/officeDocument/2006/relationships/customXml" Target="../ink/ink43.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22.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4.xml"/><Relationship Id="rId7" Type="http://schemas.openxmlformats.org/officeDocument/2006/relationships/image" Target="../media/image14.png"/><Relationship Id="rId6" Type="http://schemas.openxmlformats.org/officeDocument/2006/relationships/customXml" Target="../ink/ink3.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2.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6.xml"/><Relationship Id="rId7" Type="http://schemas.openxmlformats.org/officeDocument/2006/relationships/image" Target="../media/image14.png"/><Relationship Id="rId6" Type="http://schemas.openxmlformats.org/officeDocument/2006/relationships/customXml" Target="../ink/ink5.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3.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8.xml"/><Relationship Id="rId7" Type="http://schemas.openxmlformats.org/officeDocument/2006/relationships/image" Target="../media/image14.png"/><Relationship Id="rId6" Type="http://schemas.openxmlformats.org/officeDocument/2006/relationships/customXml" Target="../ink/ink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4.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10.xml"/><Relationship Id="rId7" Type="http://schemas.openxmlformats.org/officeDocument/2006/relationships/image" Target="../media/image14.png"/><Relationship Id="rId6" Type="http://schemas.openxmlformats.org/officeDocument/2006/relationships/customXml" Target="../ink/ink9.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2" Type="http://schemas.openxmlformats.org/officeDocument/2006/relationships/notesSlide" Target="../notesSlides/notesSlide5.xml"/><Relationship Id="rId11" Type="http://schemas.openxmlformats.org/officeDocument/2006/relationships/slideLayout" Target="../slideLayouts/slideLayout34.xml"/><Relationship Id="rId10" Type="http://schemas.openxmlformats.org/officeDocument/2006/relationships/image" Target="../media/image17.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12.xml"/><Relationship Id="rId7" Type="http://schemas.openxmlformats.org/officeDocument/2006/relationships/image" Target="../media/image14.png"/><Relationship Id="rId6" Type="http://schemas.openxmlformats.org/officeDocument/2006/relationships/customXml" Target="../ink/ink1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2" Type="http://schemas.openxmlformats.org/officeDocument/2006/relationships/notesSlide" Target="../notesSlides/notesSlide6.xml"/><Relationship Id="rId11" Type="http://schemas.openxmlformats.org/officeDocument/2006/relationships/slideLayout" Target="../slideLayouts/slideLayout34.xml"/><Relationship Id="rId10" Type="http://schemas.openxmlformats.org/officeDocument/2006/relationships/image" Target="../media/image18.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14.xml"/><Relationship Id="rId7" Type="http://schemas.openxmlformats.org/officeDocument/2006/relationships/image" Target="../media/image14.png"/><Relationship Id="rId6" Type="http://schemas.openxmlformats.org/officeDocument/2006/relationships/customXml" Target="../ink/ink13.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7.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16.xml"/><Relationship Id="rId7" Type="http://schemas.openxmlformats.org/officeDocument/2006/relationships/image" Target="../media/image14.png"/><Relationship Id="rId6" Type="http://schemas.openxmlformats.org/officeDocument/2006/relationships/customXml" Target="../ink/ink15.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8.xml"/><Relationship Id="rId10" Type="http://schemas.openxmlformats.org/officeDocument/2006/relationships/slideLayout" Target="../slideLayouts/slideLayout2.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using a computer&#10;&#10;Description automatically generated"/>
          <p:cNvPicPr>
            <a:picLocks noChangeAspect="1"/>
          </p:cNvPicPr>
          <p:nvPr/>
        </p:nvPicPr>
        <p:blipFill rotWithShape="1">
          <a:blip r:embed="rId1"/>
          <a:srcRect l="28" t="125" r="5881" b="35700"/>
          <a:stretch>
            <a:fillRect/>
          </a:stretch>
        </p:blipFill>
        <p:spPr>
          <a:xfrm>
            <a:off x="-2985" y="1339747"/>
            <a:ext cx="12225969" cy="5533684"/>
          </a:xfrm>
          <a:prstGeom prst="rect">
            <a:avLst/>
          </a:prstGeom>
        </p:spPr>
      </p:pic>
      <p:sp>
        <p:nvSpPr>
          <p:cNvPr id="468" name="Rectangle"/>
          <p:cNvSpPr/>
          <p:nvPr/>
        </p:nvSpPr>
        <p:spPr>
          <a:xfrm>
            <a:off x="-11767" y="1339747"/>
            <a:ext cx="12203767" cy="5535101"/>
          </a:xfrm>
          <a:prstGeom prst="rect">
            <a:avLst/>
          </a:prstGeom>
          <a:solidFill>
            <a:srgbClr val="4617DE"/>
          </a:solidFill>
          <a:ln w="12700">
            <a:miter lim="400000"/>
          </a:ln>
        </p:spPr>
        <p:txBody>
          <a:bodyPr lIns="45719" rIns="45719" anchor="ctr"/>
          <a:lstStyle/>
          <a:p>
            <a:endParaRPr lang="en-US"/>
          </a:p>
        </p:txBody>
      </p:sp>
      <p:pic>
        <p:nvPicPr>
          <p:cNvPr id="46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headEnd/>
            <a:tailEnd/>
          </a:ln>
        </p:spPr>
      </p:pic>
      <p:pic>
        <p:nvPicPr>
          <p:cNvPr id="47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headEnd/>
            <a:tailEnd/>
          </a:ln>
        </p:spPr>
      </p:pic>
      <p:pic>
        <p:nvPicPr>
          <p:cNvPr id="47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headEnd/>
            <a:tailEnd/>
          </a:ln>
        </p:spPr>
      </p:pic>
      <p:pic>
        <p:nvPicPr>
          <p:cNvPr id="47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headEnd/>
            <a:tailEnd/>
          </a:ln>
        </p:spPr>
      </p:pic>
      <p:pic>
        <p:nvPicPr>
          <p:cNvPr id="474" name="Image" descr="Image"/>
          <p:cNvPicPr>
            <a:picLocks noChangeAspect="1"/>
          </p:cNvPicPr>
          <p:nvPr/>
        </p:nvPicPr>
        <p:blipFill rotWithShape="1">
          <a:blip r:embed="rId6"/>
          <a:srcRect l="1000" r="13538" b="33964"/>
          <a:stretch>
            <a:fillRect/>
          </a:stretch>
        </p:blipFill>
        <p:spPr>
          <a:xfrm>
            <a:off x="10008652" y="5282070"/>
            <a:ext cx="2250548" cy="1597284"/>
          </a:xfrm>
          <a:prstGeom prst="rect">
            <a:avLst/>
          </a:prstGeom>
          <a:ln w="12700">
            <a:miter lim="400000"/>
            <a:headEnd/>
            <a:tailEnd/>
          </a:ln>
        </p:spPr>
      </p:pic>
      <p:pic>
        <p:nvPicPr>
          <p:cNvPr id="475" name="Image" descr="Image"/>
          <p:cNvPicPr>
            <a:picLocks noChangeAspect="1"/>
          </p:cNvPicPr>
          <p:nvPr/>
        </p:nvPicPr>
        <p:blipFill>
          <a:blip r:embed="rId7"/>
          <a:stretch>
            <a:fillRect/>
          </a:stretch>
        </p:blipFill>
        <p:spPr>
          <a:xfrm>
            <a:off x="509277" y="1932401"/>
            <a:ext cx="4240770" cy="4117181"/>
          </a:xfrm>
          <a:prstGeom prst="rect">
            <a:avLst/>
          </a:prstGeom>
          <a:ln w="12700">
            <a:miter lim="400000"/>
            <a:headEnd/>
            <a:tailEnd/>
          </a:ln>
        </p:spPr>
      </p:pic>
      <p:sp>
        <p:nvSpPr>
          <p:cNvPr id="476" name="A new generation…"/>
          <p:cNvSpPr txBox="1"/>
          <p:nvPr/>
        </p:nvSpPr>
        <p:spPr>
          <a:xfrm>
            <a:off x="4613337" y="2190593"/>
            <a:ext cx="7386955" cy="1799590"/>
          </a:xfrm>
          <a:prstGeom prst="rect">
            <a:avLst/>
          </a:prstGeom>
          <a:ln w="12700">
            <a:miter lim="400000"/>
          </a:ln>
        </p:spPr>
        <p:txBody>
          <a:bodyPr wrap="non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en-US" altLang="en-US" b="1">
                <a:latin typeface="Microsoft YaHei" panose="020B0503020204020204" charset="-122"/>
              </a:rPr>
              <a:t>ML-Based Rainfall Forecasting </a:t>
            </a:r>
            <a:endParaRPr lang="en-US" altLang="en-US" b="1">
              <a:latin typeface="Microsoft YaHei" panose="020B0503020204020204" charset="-122"/>
            </a:endParaRPr>
          </a:p>
          <a:p>
            <a:pPr algn="ctr" defTabSz="457200">
              <a:defRPr sz="3700">
                <a:solidFill>
                  <a:srgbClr val="FFFFFF"/>
                </a:solidFill>
                <a:latin typeface="Myriad Pro Semibold"/>
                <a:ea typeface="Myriad Pro Semibold"/>
                <a:cs typeface="Myriad Pro Semibold"/>
                <a:sym typeface="Myriad Pro Semibold"/>
              </a:defRPr>
            </a:pPr>
            <a:r>
              <a:rPr lang="en-US" altLang="en-US" b="1">
                <a:latin typeface="Microsoft YaHei" panose="020B0503020204020204" charset="-122"/>
              </a:rPr>
              <a:t>and Deployment for </a:t>
            </a:r>
            <a:endParaRPr lang="en-US" altLang="en-US" b="1">
              <a:latin typeface="Microsoft YaHei" panose="020B0503020204020204" charset="-122"/>
            </a:endParaRPr>
          </a:p>
          <a:p>
            <a:pPr algn="ctr" defTabSz="457200">
              <a:defRPr sz="3700">
                <a:solidFill>
                  <a:srgbClr val="FFFFFF"/>
                </a:solidFill>
                <a:latin typeface="Myriad Pro Semibold"/>
                <a:ea typeface="Myriad Pro Semibold"/>
                <a:cs typeface="Myriad Pro Semibold"/>
                <a:sym typeface="Myriad Pro Semibold"/>
              </a:defRPr>
            </a:pPr>
            <a:r>
              <a:rPr lang="en-US" altLang="en-US" b="1">
                <a:latin typeface="Microsoft YaHei" panose="020B0503020204020204" charset="-122"/>
              </a:rPr>
              <a:t>Climate-Smart Agriculture</a:t>
            </a:r>
            <a:endParaRPr lang="en-US" altLang="en-US" b="1">
              <a:latin typeface="Microsoft YaHei" panose="020B0503020204020204" charset="-122"/>
            </a:endParaRPr>
          </a:p>
        </p:txBody>
      </p:sp>
      <p:sp>
        <p:nvSpPr>
          <p:cNvPr id="5" name="Content Placeholder 2"/>
          <p:cNvSpPr txBox="1">
            <a:spLocks noGrp="1"/>
          </p:cNvSpPr>
          <p:nvPr>
            <p:ph type="body" sz="quarter" idx="1"/>
          </p:nvPr>
        </p:nvSpPr>
        <p:spPr>
          <a:xfrm>
            <a:off x="5678170" y="4222750"/>
            <a:ext cx="4140200" cy="2094230"/>
          </a:xfrm>
          <a:prstGeom prst="rect">
            <a:avLst/>
          </a:prstGeom>
        </p:spPr>
        <p:txBody>
          <a:bodyPr lIns="45719" tIns="45720" rIns="45719" bIns="45720" anchor="ctr">
            <a:normAutofit/>
          </a:bodyPr>
          <a:lstStyle/>
          <a:p>
            <a:pPr algn="l">
              <a:lnSpc>
                <a:spcPct val="100000"/>
              </a:lnSpc>
              <a:defRPr sz="1400">
                <a:solidFill>
                  <a:srgbClr val="000000"/>
                </a:solidFill>
                <a:latin typeface="Merriweather Sans Light"/>
                <a:ea typeface="Merriweather Sans Light"/>
                <a:cs typeface="Merriweather Sans Light"/>
                <a:sym typeface="Merriweather Sans Light"/>
              </a:defRPr>
            </a:pPr>
            <a:r>
              <a:rPr lang="en-US" sz="1900">
                <a:solidFill>
                  <a:srgbClr val="FEFFFE"/>
                </a:solidFill>
                <a:latin typeface="Microsoft YaHei Light" panose="020B0502040204020203" charset="-122"/>
              </a:rPr>
              <a:t>Graduate Name</a:t>
            </a:r>
            <a:endParaRPr lang="en-US" sz="1900">
              <a:solidFill>
                <a:srgbClr val="FEFFFE"/>
              </a:solidFill>
              <a:latin typeface="Microsoft YaHei Light" panose="020B0502040204020203" charset="-122"/>
            </a:endParaRPr>
          </a:p>
          <a:p>
            <a:pPr algn="l">
              <a:lnSpc>
                <a:spcPct val="100000"/>
              </a:lnSpc>
              <a:defRPr sz="1400">
                <a:solidFill>
                  <a:srgbClr val="000000"/>
                </a:solidFill>
                <a:latin typeface="Merriweather Sans Light"/>
                <a:ea typeface="Merriweather Sans Light"/>
                <a:cs typeface="Merriweather Sans Light"/>
                <a:sym typeface="Merriweather Sans Light"/>
              </a:defRPr>
            </a:pPr>
            <a:r>
              <a:rPr lang="en-US" altLang="en-US" sz="1900">
                <a:solidFill>
                  <a:srgbClr val="FEFFFE"/>
                </a:solidFill>
                <a:latin typeface="Microsoft YaHei Light" panose="020B0502040204020203" charset="-122"/>
              </a:rPr>
              <a:t>1. Selam Kiflay </a:t>
            </a:r>
            <a:endParaRPr lang="en-US" altLang="en-US" sz="1900">
              <a:solidFill>
                <a:srgbClr val="FEFFFE"/>
              </a:solidFill>
              <a:latin typeface="Microsoft YaHei Light" panose="020B0502040204020203" charset="-122"/>
            </a:endParaRPr>
          </a:p>
          <a:p>
            <a:pPr algn="l">
              <a:lnSpc>
                <a:spcPct val="100000"/>
              </a:lnSpc>
              <a:defRPr sz="1400">
                <a:solidFill>
                  <a:srgbClr val="000000"/>
                </a:solidFill>
                <a:latin typeface="Merriweather Sans Light"/>
                <a:ea typeface="Merriweather Sans Light"/>
                <a:cs typeface="Merriweather Sans Light"/>
                <a:sym typeface="Merriweather Sans Light"/>
              </a:defRPr>
            </a:pPr>
            <a:r>
              <a:rPr lang="en-US" altLang="en-US" sz="1900">
                <a:solidFill>
                  <a:srgbClr val="FEFFFE"/>
                </a:solidFill>
                <a:latin typeface="Microsoft YaHei Light" panose="020B0502040204020203" charset="-122"/>
              </a:rPr>
              <a:t>2. Ketim Teklu  </a:t>
            </a:r>
            <a:endParaRPr lang="en-US" altLang="en-US" sz="1900">
              <a:solidFill>
                <a:srgbClr val="FEFFFE"/>
              </a:solidFill>
              <a:latin typeface="Microsoft YaHei Light" panose="020B0502040204020203" charset="-122"/>
            </a:endParaRPr>
          </a:p>
          <a:p>
            <a:pPr algn="l">
              <a:lnSpc>
                <a:spcPct val="100000"/>
              </a:lnSpc>
              <a:defRPr sz="1400">
                <a:solidFill>
                  <a:srgbClr val="000000"/>
                </a:solidFill>
                <a:latin typeface="Merriweather Sans Light"/>
                <a:ea typeface="Merriweather Sans Light"/>
                <a:cs typeface="Merriweather Sans Light"/>
                <a:sym typeface="Merriweather Sans Light"/>
              </a:defRPr>
            </a:pPr>
            <a:r>
              <a:rPr lang="en-US" altLang="en-US" sz="1900">
                <a:solidFill>
                  <a:srgbClr val="FEFFFE"/>
                </a:solidFill>
                <a:latin typeface="Microsoft YaHei Light" panose="020B0502040204020203" charset="-122"/>
              </a:rPr>
              <a:t>3. Abdi Gonfa </a:t>
            </a:r>
            <a:endParaRPr lang="en-US" altLang="en-US" sz="1900">
              <a:solidFill>
                <a:srgbClr val="FEFFFE"/>
              </a:solidFill>
              <a:latin typeface="Microsoft YaHei Light" panose="020B0502040204020203" charset="-122"/>
            </a:endParaRPr>
          </a:p>
          <a:p>
            <a:pPr algn="l">
              <a:lnSpc>
                <a:spcPct val="100000"/>
              </a:lnSpc>
              <a:defRPr sz="1400">
                <a:solidFill>
                  <a:srgbClr val="000000"/>
                </a:solidFill>
                <a:latin typeface="Merriweather Sans Light"/>
                <a:ea typeface="Merriweather Sans Light"/>
                <a:cs typeface="Merriweather Sans Light"/>
                <a:sym typeface="Merriweather Sans Light"/>
              </a:defRPr>
            </a:pPr>
            <a:r>
              <a:rPr lang="en-US" altLang="en-US" sz="1900">
                <a:solidFill>
                  <a:srgbClr val="FEFFFE"/>
                </a:solidFill>
                <a:latin typeface="Microsoft YaHei Light" panose="020B0502040204020203" charset="-122"/>
              </a:rPr>
              <a:t>4. Hilina Amare</a:t>
            </a:r>
            <a:endParaRPr lang="en-US" altLang="en-US" sz="1600">
              <a:solidFill>
                <a:srgbClr val="FEFFFE"/>
              </a:solidFill>
              <a:latin typeface="Microsoft YaHei Light" panose="020B0502040204020203" charset="-122"/>
            </a:endParaRPr>
          </a:p>
          <a:p>
            <a:pPr algn="l">
              <a:lnSpc>
                <a:spcPct val="100000"/>
              </a:lnSpc>
              <a:defRPr sz="1400">
                <a:solidFill>
                  <a:srgbClr val="000000"/>
                </a:solidFill>
                <a:latin typeface="Merriweather Sans Light"/>
                <a:ea typeface="Merriweather Sans Light"/>
                <a:cs typeface="Merriweather Sans Light"/>
                <a:sym typeface="Merriweather Sans Light"/>
              </a:defRPr>
            </a:pPr>
            <a:endParaRPr lang="en-US" sz="1600">
              <a:solidFill>
                <a:srgbClr val="FEFFFE"/>
              </a:solidFill>
              <a:latin typeface="Microsoft YaHei Light" panose="020B0502040204020203" charset="-12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11349893"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icrosoft YaHei" panose="020B0503020204020204" charset="-122"/>
              </a:rPr>
              <a:t>Exploratory Data Analysis and Feature Engineering</a:t>
            </a:r>
            <a:endParaRPr lang="en-US" dirty="0"/>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EDA revealed key rainfall patterns, showing strong correlations with humidity (0.65) and an inverse relationship with temperature. Seasonal trends and a class imbalance (86% rainy days) were observed.</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 Visuals like histograms, time-series plots, and heatmaps confirmed humidity, pressure, and temperature as strong predictors.</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Feature engineering included lagged variables (previous days’ humidity/temperature), seasonal indicators, and interaction terms (e.g., humidity × pressure). Day-of-year was encoded cyclically to reflect seasonal weather patterns. </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These features enhanced the model’s ability to learn and predict rainfall accurately.</a:t>
            </a:r>
            <a:endParaRPr lang="en-US" altLang="en-US" sz="2000">
              <a:latin typeface="Microsoft YaHei Light" panose="020B0502040204020203" charset="-122"/>
              <a:ea typeface="+mj-lt"/>
              <a:cs typeface="+mj-lt"/>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3" name="Rectangle"/>
          <p:cNvSpPr/>
          <p:nvPr/>
        </p:nvSpPr>
        <p:spPr>
          <a:xfrm>
            <a:off x="407334" y="2031148"/>
            <a:ext cx="10715116" cy="1362402"/>
          </a:xfrm>
          <a:prstGeom prst="rect">
            <a:avLst/>
          </a:prstGeom>
          <a:solidFill>
            <a:srgbClr val="FE2E45"/>
          </a:solidFill>
          <a:ln w="12700">
            <a:miter lim="400000"/>
          </a:ln>
        </p:spPr>
        <p:txBody>
          <a:bodyPr lIns="45719" rIns="45719" anchor="ctr"/>
          <a:lstStyle/>
          <a:p>
            <a:endParaRPr dirty="0"/>
          </a:p>
        </p:txBody>
      </p:sp>
      <p:sp>
        <p:nvSpPr>
          <p:cNvPr id="8" name="Title 1"/>
          <p:cNvSpPr txBox="1"/>
          <p:nvPr/>
        </p:nvSpPr>
        <p:spPr>
          <a:xfrm>
            <a:off x="629265" y="2422430"/>
            <a:ext cx="10572656"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panose="020B0503020204020204" charset="-122"/>
                <a:ea typeface="Microsoft YaHei" panose="020B0503020204020204" charset="-122"/>
              </a:rPr>
              <a:t>Model</a:t>
            </a:r>
            <a:endParaRPr lang="en-US" sz="4000" dirty="0">
              <a:solidFill>
                <a:schemeClr val="tx1"/>
              </a:solidFill>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11349893"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3350" b="1" dirty="0">
                <a:latin typeface="Microsoft YaHei" panose="020B0503020204020204" charset="-122"/>
                <a:ea typeface="Microsoft YaHei" panose="020B0503020204020204" charset="-122"/>
              </a:rPr>
              <a:t>Model Selection and Training </a:t>
            </a:r>
            <a:endParaRPr lang="en-US" dirty="0"/>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lnSpcReduction="10000"/>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Random Forest was selected for its robustness in handling non-linear relationships and class imbalance, crucial for predicting rainfall, given that 86% of the dataset represents rainy days.</a:t>
            </a:r>
            <a:endParaRPr lang="en-US" altLang="en-US" sz="20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Justification:</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Capable of modeling complex feature interactions (e.g., humidity and pressure).</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Resilient to outliers and noisy weather data.</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Provides interpretability through feature importance scores.</a:t>
            </a:r>
            <a:endParaRPr lang="en-US" altLang="en-US" sz="20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Training Approach:</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Data Split: 80% for training, 20% for testing, with preserved temporal order.</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Cross-Validation: 5-fold time-series cross-validation to prevent data leakage.</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Class Imbalance Handling: Applied balanced class weights to improve model fairness.</a:t>
            </a:r>
            <a:endParaRPr lang="en-US" altLang="en-US" sz="20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altLang="en-US" sz="2000">
              <a:latin typeface="Microsoft YaHei Light" panose="020B0502040204020203" charset="-122"/>
              <a:ea typeface="+mj-lt"/>
              <a:cs typeface="+mj-lt"/>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11349893"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3350" b="1" dirty="0">
                <a:latin typeface="Microsoft YaHei" panose="020B0503020204020204" charset="-122"/>
                <a:ea typeface="Microsoft YaHei" panose="020B0503020204020204" charset="-122"/>
              </a:rPr>
              <a:t>Model Selection and Training </a:t>
            </a:r>
            <a:endParaRPr lang="en-US" dirty="0"/>
          </a:p>
        </p:txBody>
      </p:sp>
      <p:sp>
        <p:nvSpPr>
          <p:cNvPr id="9" name="Content Placeholder 2"/>
          <p:cNvSpPr txBox="1"/>
          <p:nvPr/>
        </p:nvSpPr>
        <p:spPr>
          <a:xfrm>
            <a:off x="751840" y="2243455"/>
            <a:ext cx="5462905" cy="4256405"/>
          </a:xfrm>
          <a:prstGeom prst="rect">
            <a:avLst/>
          </a:prstGeom>
          <a:ln w="12700">
            <a:miter lim="400000"/>
          </a:ln>
        </p:spPr>
        <p:txBody>
          <a:bodyPr lIns="45719" tIns="45720" rIns="45719" bIns="45720" anchor="t">
            <a:normAutofit lnSpcReduction="10000"/>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altLang="en-US" sz="2000">
              <a:latin typeface="Microsoft YaHei Light" panose="020B0502040204020203" charset="-122"/>
              <a:ea typeface="+mj-lt"/>
              <a:cs typeface="+mj-lt"/>
            </a:endParaRPr>
          </a:p>
        </p:txBody>
      </p:sp>
      <p:pic>
        <p:nvPicPr>
          <p:cNvPr id="3" name="Picture 2"/>
          <p:cNvPicPr/>
          <p:nvPr/>
        </p:nvPicPr>
        <p:blipFill>
          <a:blip r:embed="rId10"/>
          <a:stretch>
            <a:fillRect/>
          </a:stretch>
        </p:blipFill>
        <p:spPr>
          <a:xfrm>
            <a:off x="6214110" y="1999615"/>
            <a:ext cx="5475605" cy="4413885"/>
          </a:xfrm>
          <a:prstGeom prst="rect">
            <a:avLst/>
          </a:prstGeom>
        </p:spPr>
      </p:pic>
      <p:graphicFrame>
        <p:nvGraphicFramePr>
          <p:cNvPr id="5" name="Table 4"/>
          <p:cNvGraphicFramePr/>
          <p:nvPr>
            <p:custDataLst>
              <p:tags r:id="rId11"/>
            </p:custDataLst>
          </p:nvPr>
        </p:nvGraphicFramePr>
        <p:xfrm>
          <a:off x="641985" y="2243455"/>
          <a:ext cx="5361940" cy="3375025"/>
        </p:xfrm>
        <a:graphic>
          <a:graphicData uri="http://schemas.openxmlformats.org/drawingml/2006/table">
            <a:tbl>
              <a:tblPr/>
              <a:tblGrid>
                <a:gridCol w="1340485"/>
                <a:gridCol w="1340485"/>
                <a:gridCol w="1340485"/>
                <a:gridCol w="1340485"/>
              </a:tblGrid>
              <a:tr h="675005">
                <a:tc>
                  <a:txBody>
                    <a:bodyPr/>
                    <a:p>
                      <a:r>
                        <a:rPr lang="en-US" altLang="zh-CN" sz="1100">
                          <a:solidFill>
                            <a:schemeClr val="bg1"/>
                          </a:solidFill>
                        </a:rPr>
                        <a:t>Model</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Accuracy</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ROC AUC</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MAE</a:t>
                      </a:r>
                      <a:endParaRPr lang="en-US" altLang="zh-CN" sz="1100">
                        <a:solidFill>
                          <a:schemeClr val="bg1"/>
                        </a:solidFill>
                      </a:endParaRPr>
                    </a:p>
                  </a:txBody>
                  <a:tcPr marL="0" marR="0" marT="0" marB="0" anchor="ctr" anchorCtr="0">
                    <a:lnL>
                      <a:noFill/>
                    </a:lnL>
                    <a:lnR>
                      <a:noFill/>
                    </a:lnR>
                    <a:lnT>
                      <a:noFill/>
                    </a:lnT>
                    <a:lnB>
                      <a:noFill/>
                    </a:lnB>
                    <a:noFill/>
                  </a:tcPr>
                </a:tc>
              </a:tr>
              <a:tr h="675005">
                <a:tc>
                  <a:txBody>
                    <a:bodyPr/>
                    <a:p>
                      <a:r>
                        <a:rPr lang="en-US" altLang="zh-CN" sz="1100">
                          <a:solidFill>
                            <a:schemeClr val="bg1"/>
                          </a:solidFill>
                        </a:rPr>
                        <a:t>Neural Network</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0.80</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0.86</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0.27</a:t>
                      </a:r>
                      <a:endParaRPr lang="en-US" altLang="zh-CN" sz="1100">
                        <a:solidFill>
                          <a:schemeClr val="bg1"/>
                        </a:solidFill>
                      </a:endParaRPr>
                    </a:p>
                  </a:txBody>
                  <a:tcPr marL="0" marR="0" marT="0" marB="0" anchor="ctr" anchorCtr="0">
                    <a:lnL>
                      <a:noFill/>
                    </a:lnL>
                    <a:lnR>
                      <a:noFill/>
                    </a:lnR>
                    <a:lnT>
                      <a:noFill/>
                    </a:lnT>
                    <a:lnB>
                      <a:noFill/>
                    </a:lnB>
                    <a:noFill/>
                  </a:tcPr>
                </a:tc>
              </a:tr>
              <a:tr h="675005">
                <a:tc>
                  <a:txBody>
                    <a:bodyPr/>
                    <a:p>
                      <a:r>
                        <a:rPr lang="en-US" altLang="zh-CN" sz="1100">
                          <a:solidFill>
                            <a:schemeClr val="bg1"/>
                          </a:solidFill>
                        </a:rPr>
                        <a:t>Logistic Regression</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0.81</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0.87</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0.27</a:t>
                      </a:r>
                      <a:endParaRPr lang="en-US" altLang="zh-CN" sz="1100">
                        <a:solidFill>
                          <a:schemeClr val="bg1"/>
                        </a:solidFill>
                      </a:endParaRPr>
                    </a:p>
                  </a:txBody>
                  <a:tcPr marL="0" marR="0" marT="0" marB="0" anchor="ctr" anchorCtr="0">
                    <a:lnL>
                      <a:noFill/>
                    </a:lnL>
                    <a:lnR>
                      <a:noFill/>
                    </a:lnR>
                    <a:lnT>
                      <a:noFill/>
                    </a:lnT>
                    <a:lnB>
                      <a:noFill/>
                    </a:lnB>
                    <a:noFill/>
                  </a:tcPr>
                </a:tc>
              </a:tr>
              <a:tr h="675005">
                <a:tc>
                  <a:txBody>
                    <a:bodyPr/>
                    <a:p>
                      <a:r>
                        <a:rPr lang="en-US" altLang="zh-CN" sz="1100">
                          <a:solidFill>
                            <a:schemeClr val="bg1"/>
                          </a:solidFill>
                        </a:rPr>
                        <a:t>Random Forest</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0.85</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0.85</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0.22</a:t>
                      </a:r>
                      <a:endParaRPr lang="en-US" altLang="zh-CN" sz="1100">
                        <a:solidFill>
                          <a:schemeClr val="bg1"/>
                        </a:solidFill>
                      </a:endParaRPr>
                    </a:p>
                  </a:txBody>
                  <a:tcPr marL="0" marR="0" marT="0" marB="0" anchor="ctr" anchorCtr="0">
                    <a:lnL>
                      <a:noFill/>
                    </a:lnL>
                    <a:lnR>
                      <a:noFill/>
                    </a:lnR>
                    <a:lnT>
                      <a:noFill/>
                    </a:lnT>
                    <a:lnB>
                      <a:noFill/>
                    </a:lnB>
                    <a:noFill/>
                  </a:tcPr>
                </a:tc>
              </a:tr>
              <a:tr h="675005">
                <a:tc>
                  <a:txBody>
                    <a:bodyPr/>
                    <a:p>
                      <a:r>
                        <a:rPr lang="en-US" altLang="zh-CN" sz="1100">
                          <a:solidFill>
                            <a:schemeClr val="bg1"/>
                          </a:solidFill>
                        </a:rPr>
                        <a:t>XGBoost</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0.81</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0.84</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0.21</a:t>
                      </a:r>
                      <a:endParaRPr lang="en-US" altLang="zh-CN" sz="1100">
                        <a:solidFill>
                          <a:schemeClr val="bg1"/>
                        </a:solidFill>
                      </a:endParaRPr>
                    </a:p>
                  </a:txBody>
                  <a:tcPr marL="0" marR="0" marT="0" marB="0" anchor="ctr" anchorCtr="0">
                    <a:lnL>
                      <a:noFill/>
                    </a:lnL>
                    <a:lnR>
                      <a:noFill/>
                    </a:lnR>
                    <a:lnT>
                      <a:noFill/>
                    </a:lnT>
                    <a:lnB>
                      <a:noFill/>
                    </a:lnB>
                    <a:noFill/>
                  </a:tcPr>
                </a:tc>
              </a:tr>
            </a:tbl>
          </a:graphicData>
        </a:graphic>
      </p:graphicFrame>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11349893"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Model Refinement and Testing</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Class Weighting: Balanced weights improved prediction of non-rainy days.</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Feature Pruning: Dropped low-importance features (e.g., wind direction), reducing model complexity.</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Ensemble Attempt: Voting classifier (RF + Logistic Regression) tested, underperformed.</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Test Dataset: test.csv aligned with train data, with identical preprocessing and engineered features.</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Real-World Integration: WeatherAPI used to generate predictions for any date and location.</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Test Results:</a:t>
            </a:r>
            <a:endParaRPr lang="en-US" altLang="en-US" sz="20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      Accuracy: 85.10%</a:t>
            </a:r>
            <a:endParaRPr lang="en-US" altLang="en-US" sz="20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      F1-Score: 0.83</a:t>
            </a:r>
            <a:endParaRPr lang="en-US" altLang="en-US" sz="20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      AUC-ROC: 0.90</a:t>
            </a:r>
            <a:endParaRPr lang="en-US" altLang="en-US" sz="2000">
              <a:latin typeface="Microsoft YaHei Light" panose="020B0502040204020203" charset="-122"/>
              <a:ea typeface="+mj-lt"/>
              <a:cs typeface="+mj-lt"/>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11349893"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Model Evaluation and Hyperparameter Tuning</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hangingPunct="1">
              <a:defRPr sz="1400">
                <a:solidFill>
                  <a:srgbClr val="000000"/>
                </a:solidFill>
                <a:latin typeface="Merriweather Sans Light"/>
                <a:ea typeface="Merriweather Sans Light"/>
                <a:cs typeface="Merriweather Sans Light"/>
                <a:sym typeface="Merriweather Sans Light"/>
              </a:defRPr>
            </a:pPr>
            <a:r>
              <a:rPr lang="en-US" altLang="en-US" sz="1800">
                <a:latin typeface="Microsoft YaHei Light" panose="020B0502040204020203" charset="-122"/>
                <a:ea typeface="+mj-lt"/>
                <a:cs typeface="+mj-lt"/>
              </a:rPr>
              <a:t>Hyperparameters Tuned:</a:t>
            </a:r>
            <a:endParaRPr lang="en-US" altLang="en-US" sz="18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800">
                <a:latin typeface="Microsoft YaHei Light" panose="020B0502040204020203" charset="-122"/>
                <a:ea typeface="+mj-lt"/>
                <a:cs typeface="+mj-lt"/>
              </a:rPr>
              <a:t>      Parameters: Expanded n_estimators = [100, 200], maxdepth = [10, 15, 20], min_samples_split = [2, 5].</a:t>
            </a:r>
            <a:endParaRPr lang="en-US" altLang="en-US" sz="18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1800">
                <a:latin typeface="Microsoft YaHei Light" panose="020B0502040204020203" charset="-122"/>
                <a:ea typeface="+mj-lt"/>
                <a:cs typeface="+mj-lt"/>
              </a:rPr>
              <a:t>Technique: GridSearchCV with 10-fold expanding window cross-validation (TimeSeriesSplit).</a:t>
            </a:r>
            <a:endParaRPr lang="en-US" altLang="en-US" sz="18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1800">
                <a:latin typeface="Microsoft YaHei Light" panose="020B0502040204020203" charset="-122"/>
                <a:ea typeface="+mj-lt"/>
                <a:cs typeface="+mj-lt"/>
              </a:rPr>
              <a:t>Outcome:</a:t>
            </a:r>
            <a:endParaRPr lang="en-US" altLang="en-US" sz="18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800">
                <a:latin typeface="Microsoft YaHei Light" panose="020B0502040204020203" charset="-122"/>
                <a:ea typeface="+mj-lt"/>
                <a:cs typeface="+mj-lt"/>
              </a:rPr>
              <a:t>      Accuracy: 85.92%</a:t>
            </a:r>
            <a:endParaRPr lang="en-US" altLang="en-US" sz="18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800">
                <a:latin typeface="Microsoft YaHei Light" panose="020B0502040204020203" charset="-122"/>
                <a:ea typeface="+mj-lt"/>
                <a:cs typeface="+mj-lt"/>
              </a:rPr>
              <a:t>      F1-Score: 0.84</a:t>
            </a:r>
            <a:endParaRPr lang="en-US" altLang="en-US" sz="18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800">
                <a:latin typeface="Microsoft YaHei Light" panose="020B0502040204020203" charset="-122"/>
                <a:ea typeface="+mj-lt"/>
                <a:cs typeface="+mj-lt"/>
              </a:rPr>
              <a:t>      AUC-ROC (Validation): 0.91</a:t>
            </a:r>
            <a:endParaRPr lang="en-US" altLang="en-US" sz="18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1800">
                <a:latin typeface="Microsoft YaHei Light" panose="020B0502040204020203" charset="-122"/>
                <a:ea typeface="+mj-lt"/>
                <a:cs typeface="+mj-lt"/>
              </a:rPr>
              <a:t>Feature Selection: Removed features with importance &lt; 0.05 → reduced from 12 to 8, cut training time by 15%.</a:t>
            </a:r>
            <a:endParaRPr lang="en-US" altLang="en-US" sz="1800">
              <a:latin typeface="Microsoft YaHei Light" panose="020B0502040204020203" charset="-122"/>
              <a:ea typeface="+mj-lt"/>
              <a:cs typeface="+mj-lt"/>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3" name="Rectangle"/>
          <p:cNvSpPr/>
          <p:nvPr/>
        </p:nvSpPr>
        <p:spPr>
          <a:xfrm>
            <a:off x="407334" y="2031148"/>
            <a:ext cx="10715116" cy="1362402"/>
          </a:xfrm>
          <a:prstGeom prst="rect">
            <a:avLst/>
          </a:prstGeom>
          <a:solidFill>
            <a:srgbClr val="FE2E45"/>
          </a:solidFill>
          <a:ln w="12700">
            <a:miter lim="400000"/>
          </a:ln>
        </p:spPr>
        <p:txBody>
          <a:bodyPr lIns="45719" rIns="45719" anchor="ctr"/>
          <a:lstStyle/>
          <a:p>
            <a:endParaRPr dirty="0"/>
          </a:p>
        </p:txBody>
      </p:sp>
      <p:sp>
        <p:nvSpPr>
          <p:cNvPr id="8" name="Title 1"/>
          <p:cNvSpPr txBox="1"/>
          <p:nvPr/>
        </p:nvSpPr>
        <p:spPr>
          <a:xfrm>
            <a:off x="629265" y="2422430"/>
            <a:ext cx="10572656"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panose="020B0503020204020204" charset="-122"/>
                <a:ea typeface="Microsoft YaHei" panose="020B0503020204020204" charset="-122"/>
              </a:rPr>
              <a:t>Results</a:t>
            </a:r>
            <a:endParaRPr lang="en-US" sz="4000" dirty="0">
              <a:solidFill>
                <a:schemeClr val="tx1"/>
              </a:solidFill>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Evaluation Results</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The refined model was evaluated across training, validation, and test datasets using key performance metrics: accuracy, F1-score, and AUC-ROC.</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On the test set, the model achieved:</a:t>
            </a:r>
            <a:endParaRPr lang="en-US" altLang="en-US" sz="20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       Accuracy: 85.10%</a:t>
            </a:r>
            <a:endParaRPr lang="en-US" altLang="en-US" sz="20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       F1-score: 0.83</a:t>
            </a:r>
            <a:endParaRPr lang="en-US" altLang="en-US" sz="20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       AUC-ROC: 0.90</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These results closely align with training (85.92%, 0.84, 0.91) and validation (85.77%, 0.84, 0.91) performance, demonstrating strong generalization.</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Despite a slight drop in accuracy due to test set variability, the consistently high AUC-ROC confirms the model's robustness and reliability in distinguishing rainfall events—making it well-suited for real-world deployment.</a:t>
            </a:r>
            <a:endParaRPr lang="en-US" altLang="en-US" sz="2000">
              <a:latin typeface="Microsoft YaHei Light" panose="020B0502040204020203" charset="-122"/>
              <a:ea typeface="+mj-lt"/>
              <a:cs typeface="+mj-lt"/>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Evaluation Results</a:t>
            </a:r>
            <a:endParaRPr lang="en-US" sz="3350" b="1" dirty="0">
              <a:solidFill>
                <a:srgbClr val="383838"/>
              </a:solidFill>
              <a:latin typeface="Microsoft YaHei" panose="020B0503020204020204" charset="-122"/>
              <a:ea typeface="Merriweather Sans Regular ExtraBold"/>
              <a:cs typeface="Merriweather Sans Regular ExtraBold"/>
            </a:endParaRPr>
          </a:p>
        </p:txBody>
      </p:sp>
      <p:pic>
        <p:nvPicPr>
          <p:cNvPr id="3" name="Picture 2"/>
          <p:cNvPicPr>
            <a:picLocks noChangeAspect="1"/>
          </p:cNvPicPr>
          <p:nvPr/>
        </p:nvPicPr>
        <p:blipFill>
          <a:blip r:embed="rId10"/>
          <a:stretch>
            <a:fillRect/>
          </a:stretch>
        </p:blipFill>
        <p:spPr>
          <a:xfrm>
            <a:off x="5744210" y="2250440"/>
            <a:ext cx="6058535" cy="3983355"/>
          </a:xfrm>
          <a:prstGeom prst="rect">
            <a:avLst/>
          </a:prstGeom>
        </p:spPr>
      </p:pic>
      <p:graphicFrame>
        <p:nvGraphicFramePr>
          <p:cNvPr id="4" name="Table 3"/>
          <p:cNvGraphicFramePr/>
          <p:nvPr>
            <p:custDataLst>
              <p:tags r:id="rId11"/>
            </p:custDataLst>
          </p:nvPr>
        </p:nvGraphicFramePr>
        <p:xfrm>
          <a:off x="461645" y="2350135"/>
          <a:ext cx="5283200" cy="3774440"/>
        </p:xfrm>
        <a:graphic>
          <a:graphicData uri="http://schemas.openxmlformats.org/drawingml/2006/table">
            <a:tbl>
              <a:tblPr/>
              <a:tblGrid>
                <a:gridCol w="1320800"/>
                <a:gridCol w="1320800"/>
                <a:gridCol w="1320800"/>
                <a:gridCol w="1320800"/>
              </a:tblGrid>
              <a:tr h="943610">
                <a:tc>
                  <a:txBody>
                    <a:bodyPr/>
                    <a:p>
                      <a:r>
                        <a:rPr lang="en-US" altLang="zh-CN" sz="1100">
                          <a:solidFill>
                            <a:schemeClr val="bg1"/>
                          </a:solidFill>
                        </a:rPr>
                        <a:t>Metric</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Test</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Training</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Validation</a:t>
                      </a:r>
                      <a:endParaRPr lang="en-US" altLang="zh-CN" sz="1100">
                        <a:solidFill>
                          <a:schemeClr val="bg1"/>
                        </a:solidFill>
                      </a:endParaRPr>
                    </a:p>
                  </a:txBody>
                  <a:tcPr marL="0" marR="0" marT="0" marB="0" anchor="ctr" anchorCtr="0">
                    <a:lnL>
                      <a:noFill/>
                    </a:lnL>
                    <a:lnR>
                      <a:noFill/>
                    </a:lnR>
                    <a:lnT>
                      <a:noFill/>
                    </a:lnT>
                    <a:lnB>
                      <a:noFill/>
                    </a:lnB>
                    <a:noFill/>
                  </a:tcPr>
                </a:tc>
              </a:tr>
              <a:tr h="943610">
                <a:tc>
                  <a:txBody>
                    <a:bodyPr/>
                    <a:p>
                      <a:r>
                        <a:rPr lang="en-US" altLang="zh-CN" sz="1100">
                          <a:solidFill>
                            <a:schemeClr val="bg1"/>
                          </a:solidFill>
                        </a:rPr>
                        <a:t>Accuracy</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85.10%</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85.92%</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85.77%</a:t>
                      </a:r>
                      <a:endParaRPr lang="en-US" altLang="zh-CN" sz="1100">
                        <a:solidFill>
                          <a:schemeClr val="bg1"/>
                        </a:solidFill>
                      </a:endParaRPr>
                    </a:p>
                  </a:txBody>
                  <a:tcPr marL="0" marR="0" marT="0" marB="0" anchor="ctr" anchorCtr="0">
                    <a:lnL>
                      <a:noFill/>
                    </a:lnL>
                    <a:lnR>
                      <a:noFill/>
                    </a:lnR>
                    <a:lnT>
                      <a:noFill/>
                    </a:lnT>
                    <a:lnB>
                      <a:noFill/>
                    </a:lnB>
                    <a:noFill/>
                  </a:tcPr>
                </a:tc>
              </a:tr>
              <a:tr h="943610">
                <a:tc>
                  <a:txBody>
                    <a:bodyPr/>
                    <a:p>
                      <a:r>
                        <a:rPr lang="en-US" altLang="zh-CN" sz="1100">
                          <a:solidFill>
                            <a:schemeClr val="bg1"/>
                          </a:solidFill>
                        </a:rPr>
                        <a:t>F1-Score</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0.83</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0.84</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0.84</a:t>
                      </a:r>
                      <a:endParaRPr lang="en-US" altLang="zh-CN" sz="1100">
                        <a:solidFill>
                          <a:schemeClr val="bg1"/>
                        </a:solidFill>
                      </a:endParaRPr>
                    </a:p>
                  </a:txBody>
                  <a:tcPr marL="0" marR="0" marT="0" marB="0" anchor="ctr" anchorCtr="0">
                    <a:lnL>
                      <a:noFill/>
                    </a:lnL>
                    <a:lnR>
                      <a:noFill/>
                    </a:lnR>
                    <a:lnT>
                      <a:noFill/>
                    </a:lnT>
                    <a:lnB>
                      <a:noFill/>
                    </a:lnB>
                    <a:noFill/>
                  </a:tcPr>
                </a:tc>
              </a:tr>
              <a:tr h="943610">
                <a:tc>
                  <a:txBody>
                    <a:bodyPr/>
                    <a:p>
                      <a:r>
                        <a:rPr lang="en-US" altLang="zh-CN" sz="1100">
                          <a:solidFill>
                            <a:schemeClr val="bg1"/>
                          </a:solidFill>
                        </a:rPr>
                        <a:t>AUC-ROC</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0.90</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0.91</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0.91</a:t>
                      </a:r>
                      <a:endParaRPr lang="en-US" altLang="zh-CN" sz="1100">
                        <a:solidFill>
                          <a:schemeClr val="bg1"/>
                        </a:solidFill>
                      </a:endParaRPr>
                    </a:p>
                  </a:txBody>
                  <a:tcPr marL="0" marR="0" marT="0" marB="0" anchor="ctr" anchorCtr="0">
                    <a:lnL>
                      <a:noFill/>
                    </a:lnL>
                    <a:lnR>
                      <a:noFill/>
                    </a:lnR>
                    <a:lnT>
                      <a:noFill/>
                    </a:lnT>
                    <a:lnB>
                      <a:noFill/>
                    </a:lnB>
                    <a:noFill/>
                  </a:tcPr>
                </a:tc>
              </a:tr>
            </a:tbl>
          </a:graphicData>
        </a:graphic>
      </p:graphicFrame>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Deployment</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The deployment phase transitions the rainfall prediction model into a real-world application, enabling agricultural users, such as farmers, to access daily rainfall forecasts. </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For the project, we developed the user interface using Streamlit, enabling seamless interaction with the rainfall prediction model.</a:t>
            </a:r>
            <a:endParaRPr lang="en-US" altLang="en-US" sz="20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altLang="en-US" sz="2000">
              <a:latin typeface="Microsoft YaHei Light" panose="020B0502040204020203" charset="-122"/>
              <a:ea typeface="+mj-lt"/>
              <a:cs typeface="+mj-lt"/>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71119" y="1521319"/>
            <a:ext cx="5931561" cy="4919389"/>
          </a:xfrm>
          <a:prstGeom prst="rect">
            <a:avLst/>
          </a:prstGeom>
        </p:spPr>
        <p:txBody>
          <a:bodyPr lIns="45719" tIns="45720" rIns="45719" bIns="45720" anchor="ctr">
            <a:noAutofit/>
          </a:bodyPr>
          <a:lstStyle/>
          <a:p>
            <a:pPr>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panose="020B0502040204020203" charset="-122"/>
                <a:ea typeface="+mj-lt"/>
                <a:cs typeface="+mj-lt"/>
              </a:rPr>
              <a:t>Concept note and implementation plan</a:t>
            </a:r>
            <a:endParaRPr lang="en-US" sz="1400" b="1" dirty="0">
              <a:latin typeface="Microsoft YaHei Light" panose="020B0502040204020203" charset="-122"/>
              <a:ea typeface="+mj-lt"/>
              <a:cs typeface="+mj-lt"/>
            </a:endParaRP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ea typeface="+mj-lt"/>
                <a:cs typeface="+mj-lt"/>
              </a:rPr>
              <a:t>Background</a:t>
            </a:r>
            <a:endParaRPr lang="en-US" sz="1400" dirty="0">
              <a:latin typeface="Microsoft YaHei Light" panose="020B0502040204020203" charset="-122"/>
              <a:ea typeface="+mj-lt"/>
              <a:cs typeface="+mj-lt"/>
            </a:endParaRP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ea typeface="+mj-lt"/>
                <a:cs typeface="+mj-lt"/>
              </a:rPr>
              <a:t>Objectives</a:t>
            </a:r>
            <a:endParaRPr lang="en-US" sz="1400" dirty="0">
              <a:latin typeface="Microsoft YaHei Light" panose="020B0502040204020203" charset="-122"/>
              <a:ea typeface="+mj-lt"/>
              <a:cs typeface="+mj-lt"/>
            </a:endParaRP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ea typeface="+mj-lt"/>
                <a:cs typeface="+mj-lt"/>
              </a:rPr>
              <a:t>SDG Relation</a:t>
            </a:r>
            <a:endParaRPr lang="en-US" sz="1400" dirty="0">
              <a:latin typeface="Microsoft YaHei Light" panose="020B0502040204020203" charset="-122"/>
              <a:ea typeface="+mj-lt"/>
              <a:cs typeface="+mj-lt"/>
            </a:endParaRPr>
          </a:p>
          <a:p>
            <a:pPr>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panose="020B0502040204020203" charset="-122"/>
                <a:ea typeface="+mj-lt"/>
                <a:cs typeface="+mj-lt"/>
              </a:rPr>
              <a:t>Data</a:t>
            </a:r>
            <a:endParaRPr lang="en-US" sz="1400" b="1" dirty="0">
              <a:latin typeface="Microsoft YaHei Light" panose="020B0502040204020203" charset="-122"/>
              <a:ea typeface="+mj-lt"/>
              <a:cs typeface="+mj-lt"/>
            </a:endParaRP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ea typeface="+mj-lt"/>
                <a:cs typeface="+mj-lt"/>
              </a:rPr>
              <a:t>Data Collection</a:t>
            </a:r>
            <a:endParaRPr lang="en-US" sz="1400" dirty="0">
              <a:latin typeface="Microsoft YaHei Light" panose="020B0502040204020203" charset="-122"/>
              <a:ea typeface="+mj-lt"/>
              <a:cs typeface="+mj-lt"/>
            </a:endParaRP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ea typeface="+mj-lt"/>
                <a:cs typeface="+mj-lt"/>
              </a:rPr>
              <a:t>Exploratory Data Analysis et Feature Engineering</a:t>
            </a:r>
            <a:endParaRPr lang="en-US" sz="1400" dirty="0">
              <a:latin typeface="Microsoft YaHei Light" panose="020B0502040204020203" charset="-122"/>
              <a:ea typeface="+mj-lt"/>
              <a:cs typeface="+mj-lt"/>
            </a:endParaRP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panose="020B0502040204020203" charset="-122"/>
              </a:rPr>
              <a:t>Model</a:t>
            </a:r>
            <a:endParaRPr lang="en-US" sz="1400" b="1"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Model Selection and Training</a:t>
            </a:r>
            <a:endParaRPr lang="en-US" sz="1400"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Model Evaluation and Hyperparameter Tuning</a:t>
            </a:r>
            <a:endParaRPr lang="en-US" sz="1400"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Model Refinement and Testing</a:t>
            </a:r>
            <a:endParaRPr lang="en-US" sz="1400" dirty="0">
              <a:latin typeface="Microsoft YaHei Light" panose="020B0502040204020203" charset="-122"/>
            </a:endParaRP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panose="020B0502040204020203" charset="-122"/>
              </a:rPr>
              <a:t>Results</a:t>
            </a:r>
            <a:endParaRPr lang="en-US" sz="1400" b="1"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Evaluation Results</a:t>
            </a:r>
            <a:endParaRPr lang="en-US" sz="1400"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Deployment</a:t>
            </a:r>
            <a:endParaRPr lang="en-US" sz="1400"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Future Work</a:t>
            </a:r>
            <a:endParaRPr lang="en-US" sz="1400" dirty="0">
              <a:latin typeface="Microsoft YaHei Light" panose="020B0502040204020203" charset="-122"/>
            </a:endParaRPr>
          </a:p>
        </p:txBody>
      </p:sp>
      <p:sp>
        <p:nvSpPr>
          <p:cNvPr id="493" name="Title 1"/>
          <p:cNvSpPr txBox="1">
            <a:spLocks noGrp="1"/>
          </p:cNvSpPr>
          <p:nvPr>
            <p:ph type="title"/>
          </p:nvPr>
        </p:nvSpPr>
        <p:spPr>
          <a:xfrm>
            <a:off x="751976" y="965081"/>
            <a:ext cx="4872894" cy="579837"/>
          </a:xfrm>
          <a:prstGeom prst="rect">
            <a:avLst/>
          </a:prstGeom>
        </p:spPr>
        <p:txBody>
          <a:bodyPr lIns="45719" tIns="45720" rIns="45719" bIns="45720" anchor="ctr">
            <a:normAutofit/>
          </a:body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Outline</a:t>
            </a:r>
            <a:endParaRPr lang="en-US" sz="3350" b="1" dirty="0">
              <a:solidFill>
                <a:srgbClr val="383838"/>
              </a:solidFill>
              <a:latin typeface="Microsoft YaHei" panose="020B0503020204020204" charset="-122"/>
              <a:ea typeface="Merriweather Sans Regular ExtraBold"/>
              <a:cs typeface="Merriweather Sans Regular ExtraBold"/>
            </a:endParaRPr>
          </a:p>
        </p:txBody>
      </p:sp>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pic>
        <p:nvPicPr>
          <p:cNvPr id="4" name="Picture 4" descr="Picture 4"/>
          <p:cNvPicPr>
            <a:picLocks noChangeAspect="1"/>
          </p:cNvPicPr>
          <p:nvPr/>
        </p:nvPicPr>
        <p:blipFill>
          <a:blip r:embed="rId10"/>
          <a:srcRect l="4040" t="1442" r="5947" b="2065"/>
          <a:stretch>
            <a:fillRect/>
          </a:stretch>
        </p:blipFill>
        <p:spPr>
          <a:xfrm>
            <a:off x="6770205" y="1420775"/>
            <a:ext cx="4919511" cy="4919389"/>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8" y="0"/>
                  <a:pt x="9840" y="0"/>
                </a:cubicBezTo>
                <a:close/>
              </a:path>
            </a:pathLst>
          </a:custGeom>
          <a:ln w="12700">
            <a:miter lim="400000"/>
            <a:headEnd/>
            <a:tailEnd/>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fontScale="90000"/>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Deployment</a:t>
            </a:r>
            <a:endParaRPr lang="en-US" sz="3350" b="1" dirty="0">
              <a:solidFill>
                <a:srgbClr val="383838"/>
              </a:solidFill>
              <a:latin typeface="Microsoft YaHei" panose="020B0503020204020204" charset="-122"/>
              <a:ea typeface="Merriweather Sans Regular ExtraBold"/>
              <a:cs typeface="Merriweather Sans Regular ExtraBold"/>
            </a:endParaRPr>
          </a:p>
        </p:txBody>
      </p:sp>
      <p:pic>
        <p:nvPicPr>
          <p:cNvPr id="3" name="Picture 2" descr="Screenshot 2025-06-17 001943"/>
          <p:cNvPicPr>
            <a:picLocks noChangeAspect="1"/>
          </p:cNvPicPr>
          <p:nvPr/>
        </p:nvPicPr>
        <p:blipFill>
          <a:blip r:embed="rId10"/>
          <a:stretch>
            <a:fillRect/>
          </a:stretch>
        </p:blipFill>
        <p:spPr>
          <a:xfrm>
            <a:off x="362585" y="2249805"/>
            <a:ext cx="6090920" cy="3429635"/>
          </a:xfrm>
          <a:prstGeom prst="rect">
            <a:avLst/>
          </a:prstGeom>
        </p:spPr>
      </p:pic>
      <p:pic>
        <p:nvPicPr>
          <p:cNvPr id="6" name="Picture 5"/>
          <p:cNvPicPr>
            <a:picLocks noChangeAspect="1"/>
          </p:cNvPicPr>
          <p:nvPr/>
        </p:nvPicPr>
        <p:blipFill>
          <a:blip r:embed="rId11"/>
          <a:stretch>
            <a:fillRect/>
          </a:stretch>
        </p:blipFill>
        <p:spPr>
          <a:xfrm>
            <a:off x="6453505" y="2249805"/>
            <a:ext cx="5733415" cy="3129280"/>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Deployment</a:t>
            </a:r>
            <a:endParaRPr lang="en-US" sz="3350" b="1" dirty="0">
              <a:solidFill>
                <a:srgbClr val="383838"/>
              </a:solidFill>
              <a:latin typeface="Microsoft YaHei" panose="020B0503020204020204" charset="-122"/>
              <a:ea typeface="Merriweather Sans Regular ExtraBold"/>
              <a:cs typeface="Merriweather Sans Regular ExtraBold"/>
            </a:endParaRPr>
          </a:p>
        </p:txBody>
      </p:sp>
      <p:pic>
        <p:nvPicPr>
          <p:cNvPr id="5" name="Picture 4"/>
          <p:cNvPicPr>
            <a:picLocks noChangeAspect="1"/>
          </p:cNvPicPr>
          <p:nvPr/>
        </p:nvPicPr>
        <p:blipFill>
          <a:blip r:embed="rId10"/>
          <a:stretch>
            <a:fillRect/>
          </a:stretch>
        </p:blipFill>
        <p:spPr>
          <a:xfrm>
            <a:off x="3419475" y="1978025"/>
            <a:ext cx="5260975" cy="4159250"/>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Future Work</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We plan to expand the dataset to cover more regions and time periods, improving model accuracy. Future enhancements include adding features like wind patterns and soil moisture, integrating with mobile platforms, and enabling offline and multilingual access. </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These steps aim to boost usability and support climate-resilient farming decisions.</a:t>
            </a:r>
            <a:endParaRPr lang="en-US" altLang="en-US" sz="2000">
              <a:latin typeface="Microsoft YaHei Light" panose="020B0502040204020203" charset="-122"/>
              <a:ea typeface="+mj-lt"/>
              <a:cs typeface="+mj-lt"/>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References</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[1]Kim, J., et al. (2020). Ensemble Methods for Rainfall Prediction. Journal of Environ- mental Data Science, 12(4), 45–58.</a:t>
            </a:r>
            <a:endParaRPr lang="en-US" altLang="en-US" sz="20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[2]Lee, S., et al. (2021). Neural Networks for Weather Forecasting. Climate Modelling, 19(2), 101–115.</a:t>
            </a:r>
            <a:endParaRPr lang="en-US" altLang="en-US" sz="20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[3]Pedregosa, F., et al. (2011). Scikit-learn: Machine Learning in Python. Journal of Ma- chine Learning Research, 12, 2825–2830.</a:t>
            </a:r>
            <a:endParaRPr lang="en-US" altLang="en-US" sz="20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[4]Abadi, M., et al. (2016). TensorFlow: A System for Large-Scale Machine Learning.</a:t>
            </a:r>
            <a:endParaRPr lang="en-US" altLang="en-US" sz="20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12th USENIX Symposium on OSDI, 265–283.</a:t>
            </a:r>
            <a:endParaRPr lang="en-US" altLang="en-US" sz="20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[5]WeatherAPI.  (n.d.).  Real-Time  Weather  and  Forecast  Data. </a:t>
            </a:r>
            <a:endParaRPr lang="en-US" altLang="en-US" sz="20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altLang="en-US" sz="2000" dirty="0">
              <a:latin typeface="Microsoft YaHei Light" panose="020B0502040204020203" charset="-122"/>
              <a:ea typeface="+mj-lt"/>
              <a:cs typeface="+mj-lt"/>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Rectangle"/>
          <p:cNvSpPr/>
          <p:nvPr/>
        </p:nvSpPr>
        <p:spPr>
          <a:xfrm>
            <a:off x="-11767" y="1343345"/>
            <a:ext cx="12215534" cy="5531503"/>
          </a:xfrm>
          <a:prstGeom prst="rect">
            <a:avLst/>
          </a:prstGeom>
          <a:solidFill>
            <a:srgbClr val="FE2E45"/>
          </a:solidFill>
          <a:ln w="12700">
            <a:miter lim="400000"/>
          </a:ln>
        </p:spPr>
        <p:txBody>
          <a:bodyPr lIns="45719" rIns="45719" anchor="ctr"/>
          <a:lstStyle/>
          <a:p/>
        </p:txBody>
      </p:sp>
      <p:pic>
        <p:nvPicPr>
          <p:cNvPr id="659" name="Picture 7" descr="Picture 7"/>
          <p:cNvPicPr>
            <a:picLocks noChangeAspect="1"/>
          </p:cNvPicPr>
          <p:nvPr/>
        </p:nvPicPr>
        <p:blipFill>
          <a:blip r:embed="rId1"/>
          <a:stretch>
            <a:fillRect/>
          </a:stretch>
        </p:blipFill>
        <p:spPr>
          <a:xfrm>
            <a:off x="10091332" y="387946"/>
            <a:ext cx="1172345" cy="572571"/>
          </a:xfrm>
          <a:prstGeom prst="rect">
            <a:avLst/>
          </a:prstGeom>
          <a:ln w="12700">
            <a:miter lim="400000"/>
            <a:headEnd/>
            <a:tailEnd/>
          </a:ln>
        </p:spPr>
      </p:pic>
      <p:pic>
        <p:nvPicPr>
          <p:cNvPr id="660" name="Picture 9" descr="Picture 9"/>
          <p:cNvPicPr>
            <a:picLocks noChangeAspect="1"/>
          </p:cNvPicPr>
          <p:nvPr/>
        </p:nvPicPr>
        <p:blipFill>
          <a:blip r:embed="rId2"/>
          <a:stretch>
            <a:fillRect/>
          </a:stretch>
        </p:blipFill>
        <p:spPr>
          <a:xfrm>
            <a:off x="8970126" y="295810"/>
            <a:ext cx="959441" cy="733788"/>
          </a:xfrm>
          <a:prstGeom prst="rect">
            <a:avLst/>
          </a:prstGeom>
          <a:ln w="12700">
            <a:miter lim="400000"/>
            <a:headEnd/>
            <a:tailEnd/>
          </a:ln>
        </p:spPr>
      </p:pic>
      <p:pic>
        <p:nvPicPr>
          <p:cNvPr id="661" name="pasted-movie.png" descr="pasted-movie.png"/>
          <p:cNvPicPr>
            <a:picLocks noChangeAspect="1"/>
          </p:cNvPicPr>
          <p:nvPr/>
        </p:nvPicPr>
        <p:blipFill>
          <a:blip r:embed="rId3"/>
          <a:stretch>
            <a:fillRect/>
          </a:stretch>
        </p:blipFill>
        <p:spPr>
          <a:xfrm>
            <a:off x="11474078" y="103953"/>
            <a:ext cx="526003" cy="1065320"/>
          </a:xfrm>
          <a:prstGeom prst="rect">
            <a:avLst/>
          </a:prstGeom>
          <a:ln w="12700">
            <a:miter lim="400000"/>
            <a:headEnd/>
            <a:tailEnd/>
          </a:ln>
        </p:spPr>
      </p:pic>
      <p:pic>
        <p:nvPicPr>
          <p:cNvPr id="662" name="pasted-movie.png" descr="pasted-movie.png"/>
          <p:cNvPicPr>
            <a:picLocks noChangeAspect="1"/>
          </p:cNvPicPr>
          <p:nvPr/>
        </p:nvPicPr>
        <p:blipFill>
          <a:blip r:embed="rId4"/>
          <a:srcRect l="13941" t="19365" r="13941" b="19365"/>
          <a:stretch>
            <a:fillRect/>
          </a:stretch>
        </p:blipFill>
        <p:spPr>
          <a:xfrm>
            <a:off x="7968564" y="251012"/>
            <a:ext cx="907559" cy="771035"/>
          </a:xfrm>
          <a:prstGeom prst="rect">
            <a:avLst/>
          </a:prstGeom>
          <a:ln w="12700">
            <a:miter lim="400000"/>
            <a:headEnd/>
            <a:tailEnd/>
          </a:ln>
        </p:spPr>
      </p:pic>
      <p:pic>
        <p:nvPicPr>
          <p:cNvPr id="663" name="Image" descr="Image"/>
          <p:cNvPicPr>
            <a:picLocks noChangeAspect="1"/>
          </p:cNvPicPr>
          <p:nvPr/>
        </p:nvPicPr>
        <p:blipFill>
          <a:blip r:embed="rId5"/>
          <a:stretch>
            <a:fillRect/>
          </a:stretch>
        </p:blipFill>
        <p:spPr>
          <a:xfrm>
            <a:off x="7847704" y="2355271"/>
            <a:ext cx="2919045" cy="2837091"/>
          </a:xfrm>
          <a:prstGeom prst="rect">
            <a:avLst/>
          </a:prstGeom>
          <a:ln w="12700">
            <a:miter lim="400000"/>
            <a:headEnd/>
            <a:tailEnd/>
          </a:ln>
        </p:spPr>
      </p:pic>
      <p:sp>
        <p:nvSpPr>
          <p:cNvPr id="664" name="Thank you!"/>
          <p:cNvSpPr txBox="1">
            <a:spLocks noGrp="1"/>
          </p:cNvSpPr>
          <p:nvPr>
            <p:ph type="ctrTitle" idx="4294967295"/>
          </p:nvPr>
        </p:nvSpPr>
        <p:spPr>
          <a:xfrm>
            <a:off x="4352098" y="2352844"/>
            <a:ext cx="4403897" cy="3307515"/>
          </a:xfrm>
          <a:prstGeom prst="rect">
            <a:avLst/>
          </a:prstGeom>
        </p:spPr>
        <p:txBody>
          <a:bodyPr lIns="91440" tIns="45720" rIns="91440" bIns="45720" anchor="t"/>
          <a:lstStyle>
            <a:lvl1pPr>
              <a:lnSpc>
                <a:spcPct val="60000"/>
              </a:lnSpc>
              <a:defRPr sz="8000">
                <a:solidFill>
                  <a:srgbClr val="FFFFFF"/>
                </a:solidFill>
                <a:latin typeface="Merriweather Sans Regular ExtraBold"/>
                <a:ea typeface="Merriweather Sans Regular ExtraBold"/>
                <a:cs typeface="Merriweather Sans Regular ExtraBold"/>
                <a:sym typeface="Merriweather Sans Regular ExtraBold"/>
              </a:defRPr>
            </a:lvl1pPr>
          </a:lstStyle>
          <a:p>
            <a:pPr>
              <a:lnSpc>
                <a:spcPct val="100000"/>
              </a:lnSpc>
            </a:pPr>
            <a:r>
              <a:rPr b="1">
                <a:latin typeface="Microsoft YaHei" panose="020B0503020204020204" charset="-122"/>
              </a:rPr>
              <a:t>Thank you!</a:t>
            </a:r>
            <a:endParaRPr lang="en-US" b="1">
              <a:latin typeface="Microsoft YaHei" panose="020B0503020204020204" charset="-122"/>
            </a:endParaRPr>
          </a:p>
        </p:txBody>
      </p:sp>
      <p:pic>
        <p:nvPicPr>
          <p:cNvPr id="665" name="Image" descr="Image"/>
          <p:cNvPicPr>
            <a:picLocks noChangeAspect="1"/>
          </p:cNvPicPr>
          <p:nvPr/>
        </p:nvPicPr>
        <p:blipFill>
          <a:blip r:embed="rId6"/>
          <a:stretch>
            <a:fillRect/>
          </a:stretch>
        </p:blipFill>
        <p:spPr>
          <a:xfrm>
            <a:off x="-603668" y="647699"/>
            <a:ext cx="5015131" cy="7024001"/>
          </a:xfrm>
          <a:prstGeom prst="rect">
            <a:avLst/>
          </a:prstGeom>
          <a:ln w="12700">
            <a:miter lim="400000"/>
            <a:headEnd/>
            <a:tailEnd/>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3" name="Rectangle"/>
          <p:cNvSpPr/>
          <p:nvPr/>
        </p:nvSpPr>
        <p:spPr>
          <a:xfrm>
            <a:off x="407334" y="2031148"/>
            <a:ext cx="10715116" cy="1362402"/>
          </a:xfrm>
          <a:prstGeom prst="rect">
            <a:avLst/>
          </a:prstGeom>
          <a:solidFill>
            <a:srgbClr val="FE2E45"/>
          </a:solidFill>
          <a:ln w="12700">
            <a:miter lim="400000"/>
          </a:ln>
        </p:spPr>
        <p:txBody>
          <a:bodyPr lIns="45719" rIns="45719" anchor="ctr"/>
          <a:lstStyle/>
          <a:p/>
        </p:txBody>
      </p:sp>
      <p:sp>
        <p:nvSpPr>
          <p:cNvPr id="8" name="Title 1"/>
          <p:cNvSpPr txBox="1"/>
          <p:nvPr/>
        </p:nvSpPr>
        <p:spPr>
          <a:xfrm>
            <a:off x="629265" y="2422430"/>
            <a:ext cx="10572656"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panose="020B0503020204020204" charset="-122"/>
                <a:ea typeface="Microsoft YaHei" panose="020B0503020204020204" charset="-122"/>
              </a:rPr>
              <a:t>Concept note and Implementation Plan </a:t>
            </a:r>
            <a:endParaRPr lang="en-US" sz="4000" dirty="0">
              <a:solidFill>
                <a:schemeClr val="tx1"/>
              </a:solidFill>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Background</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hangingPunct="1">
              <a:buFont typeface="Arial" panose="020B0604020202020204" pitchFamily="34" charset="0"/>
              <a:buChar char="•"/>
              <a:defRPr sz="1400">
                <a:solidFill>
                  <a:srgbClr val="000000"/>
                </a:solidFill>
                <a:latin typeface="Merriweather Sans Light"/>
                <a:ea typeface="Merriweather Sans Light"/>
                <a:cs typeface="Merriweather Sans Light"/>
                <a:sym typeface="Merriweather Sans Light"/>
              </a:defRPr>
            </a:pPr>
            <a:r>
              <a:rPr lang="en-US" altLang="en-US" sz="1800" dirty="0">
                <a:latin typeface="Microsoft YaHei Light" panose="020B0502040204020203" charset="-122"/>
                <a:ea typeface="+mj-lt"/>
                <a:cs typeface="+mj-lt"/>
              </a:rPr>
              <a:t>Erratic rainfall poses serious challenges to agriculture and water management, especially in regions with unpredictable climates. This unpredictability threatens food security and livelihoods.</a:t>
            </a:r>
            <a:endParaRPr lang="en-US" altLang="en-US" sz="1800" dirty="0">
              <a:latin typeface="Microsoft YaHei Light" panose="020B0502040204020203" charset="-122"/>
              <a:ea typeface="+mj-lt"/>
              <a:cs typeface="+mj-lt"/>
            </a:endParaRPr>
          </a:p>
          <a:p>
            <a:pPr hangingPunct="1">
              <a:buFont typeface="Arial" panose="020B0604020202020204" pitchFamily="34" charset="0"/>
              <a:buChar char="•"/>
              <a:defRPr sz="1400">
                <a:solidFill>
                  <a:srgbClr val="000000"/>
                </a:solidFill>
                <a:latin typeface="Merriweather Sans Light"/>
                <a:ea typeface="Merriweather Sans Light"/>
                <a:cs typeface="Merriweather Sans Light"/>
                <a:sym typeface="Merriweather Sans Light"/>
              </a:defRPr>
            </a:pPr>
            <a:r>
              <a:rPr lang="en-US" altLang="en-US" sz="1800" dirty="0">
                <a:latin typeface="Microsoft YaHei Light" panose="020B0502040204020203" charset="-122"/>
                <a:ea typeface="+mj-lt"/>
                <a:cs typeface="+mj-lt"/>
              </a:rPr>
              <a:t>Traditional forecasting methods, like statistical models or manual weather reports—often fall short due to limited data and low accuracy.</a:t>
            </a:r>
            <a:endParaRPr lang="en-US" altLang="en-US" sz="1800" dirty="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1800" dirty="0">
                <a:latin typeface="Microsoft YaHei Light" panose="020B0502040204020203" charset="-122"/>
                <a:ea typeface="+mj-lt"/>
                <a:cs typeface="+mj-lt"/>
              </a:rPr>
              <a:t>Our project addresses this gap by leveraging machine learning to combine key weather features such as humidity and temperature. It also integrates real-time data via APIs to generate precise, location-based rainfall predictions.</a:t>
            </a:r>
            <a:endParaRPr lang="en-US" altLang="en-US" sz="1800" dirty="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1800" dirty="0">
                <a:latin typeface="Microsoft YaHei Light" panose="020B0502040204020203" charset="-122"/>
                <a:ea typeface="+mj-lt"/>
                <a:cs typeface="+mj-lt"/>
              </a:rPr>
              <a:t>The result is a simplified, user-friendly system that provides more accurate, actionable forecasts than conventional tools.</a:t>
            </a:r>
            <a:endParaRPr lang="en-US" altLang="en-US" sz="1800" dirty="0">
              <a:latin typeface="Microsoft YaHei Light" panose="020B0502040204020203" charset="-122"/>
              <a:ea typeface="+mj-lt"/>
              <a:cs typeface="+mj-lt"/>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Objectives</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Build an accurate model to predict rainfall probability</a:t>
            </a:r>
            <a:endParaRPr lang="en-US" altLang="en-US" sz="2000" dirty="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Inputs: country, city, and date only</a:t>
            </a:r>
            <a:endParaRPr lang="en-US" altLang="en-US" sz="20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Use accessible datasets for scalability</a:t>
            </a:r>
            <a:endParaRPr lang="en-US" altLang="en-US" sz="2000" dirty="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Historical weather records</a:t>
            </a:r>
            <a:endParaRPr lang="en-US" altLang="en-US" sz="2000" dirty="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Real-time weather APIs</a:t>
            </a:r>
            <a:endParaRPr lang="en-US" altLang="en-US" sz="20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Provide clear visualizations (e.g., prediction distributions)</a:t>
            </a:r>
            <a:endParaRPr lang="en-US" altLang="en-US" sz="2000" dirty="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To effectively communicate results to stakeholders</a:t>
            </a:r>
            <a:endParaRPr lang="en-US" altLang="en-US" sz="20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Support agricultural resilience</a:t>
            </a:r>
            <a:endParaRPr lang="en-US" altLang="en-US" sz="2000" dirty="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Enable better planning and resource management through timely forecasts</a:t>
            </a:r>
            <a:endParaRPr lang="en-US" altLang="en-US" sz="2000" dirty="0">
              <a:latin typeface="Microsoft YaHei Light" panose="020B0502040204020203" charset="-122"/>
              <a:ea typeface="+mj-lt"/>
              <a:cs typeface="+mj-lt"/>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a:solidFill>
                  <a:srgbClr val="383838"/>
                </a:solidFill>
                <a:latin typeface="Microsoft YaHei" panose="020B0503020204020204" charset="-122"/>
                <a:ea typeface="Merriweather Sans Regular ExtraBold"/>
                <a:cs typeface="Merriweather Sans Regular ExtraBold"/>
              </a:rPr>
              <a:t>SDG Relation</a:t>
            </a:r>
            <a:endParaRPr lang="en-US" sz="3350" b="1">
              <a:solidFill>
                <a:srgbClr val="383838"/>
              </a:solidFill>
              <a:latin typeface="Microsoft YaHei" panose="020B0503020204020204" charset="-122"/>
              <a:ea typeface="Merriweather Sans Regular ExtraBold"/>
              <a:cs typeface="Merriweather Sans Regular ExtraBold"/>
            </a:endParaRPr>
          </a:p>
        </p:txBody>
      </p:sp>
      <p:sp>
        <p:nvSpPr>
          <p:cNvPr id="13" name="Content Placeholder 2"/>
          <p:cNvSpPr txBox="1"/>
          <p:nvPr/>
        </p:nvSpPr>
        <p:spPr>
          <a:xfrm>
            <a:off x="751840" y="2249805"/>
            <a:ext cx="5343525" cy="4276725"/>
          </a:xfrm>
          <a:prstGeom prst="rect">
            <a:avLst/>
          </a:prstGeom>
          <a:ln w="12700">
            <a:miter lim="400000"/>
          </a:ln>
        </p:spPr>
        <p:txBody>
          <a:bodyPr lIns="45719" tIns="45720" rIns="45719" bIns="45720" anchor="ct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hangingPunct="1">
              <a:defRPr sz="1400">
                <a:solidFill>
                  <a:srgbClr val="000000"/>
                </a:solidFill>
                <a:latin typeface="Merriweather Sans Light"/>
                <a:ea typeface="Merriweather Sans Light"/>
                <a:cs typeface="Merriweather Sans Light"/>
                <a:sym typeface="Merriweather Sans Light"/>
              </a:defRPr>
            </a:pPr>
            <a:endParaRPr lang="en-US" altLang="en-US" sz="2000">
              <a:solidFill>
                <a:srgbClr val="000000"/>
              </a:solidFill>
              <a:latin typeface="Microsoft YaHei Light" panose="020B0502040204020203" charset="-122"/>
              <a:ea typeface="Calibri" panose="020F0502020204030204"/>
              <a:cs typeface="Calibri" panose="020F0502020204030204"/>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solidFill>
                  <a:srgbClr val="000000"/>
                </a:solidFill>
                <a:latin typeface="Microsoft YaHei Light" panose="020B0502040204020203" charset="-122"/>
                <a:ea typeface="Calibri" panose="020F0502020204030204"/>
                <a:cs typeface="Calibri" panose="020F0502020204030204"/>
              </a:rPr>
              <a:t>Precision agriculture: Accurate rainfall forecasts help farmers determine the best planting and harvesting times.</a:t>
            </a:r>
            <a:endParaRPr lang="en-US" altLang="en-US" sz="2000">
              <a:solidFill>
                <a:srgbClr val="000000"/>
              </a:solidFill>
              <a:latin typeface="Microsoft YaHei Light" panose="020B0502040204020203" charset="-122"/>
              <a:ea typeface="Calibri" panose="020F0502020204030204"/>
              <a:cs typeface="Calibri" panose="020F0502020204030204"/>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solidFill>
                  <a:srgbClr val="000000"/>
                </a:solidFill>
                <a:latin typeface="Microsoft YaHei Light" panose="020B0502040204020203" charset="-122"/>
                <a:ea typeface="Calibri" panose="020F0502020204030204"/>
                <a:cs typeface="Calibri" panose="020F0502020204030204"/>
              </a:rPr>
              <a:t>Efficient irrigation: Anticipating rainfall allows for optimized water usage, reducing waste and improving crop yield.</a:t>
            </a:r>
            <a:endParaRPr lang="en-US" altLang="en-US" sz="2000">
              <a:solidFill>
                <a:srgbClr val="000000"/>
              </a:solidFill>
              <a:latin typeface="Microsoft YaHei Light" panose="020B0502040204020203" charset="-122"/>
              <a:ea typeface="Calibri" panose="020F0502020204030204"/>
              <a:cs typeface="Calibri" panose="020F0502020204030204"/>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solidFill>
                  <a:srgbClr val="000000"/>
                </a:solidFill>
                <a:latin typeface="Microsoft YaHei Light" panose="020B0502040204020203" charset="-122"/>
                <a:ea typeface="Calibri" panose="020F0502020204030204"/>
                <a:cs typeface="Calibri" panose="020F0502020204030204"/>
              </a:rPr>
              <a:t>Reduced crop failure: Predicting heavy or scarce rainfall can mitigate risks by enabling early preparation.</a:t>
            </a:r>
            <a:endParaRPr lang="en-US" altLang="en-US" sz="2000">
              <a:solidFill>
                <a:srgbClr val="000000"/>
              </a:solidFill>
              <a:latin typeface="Microsoft YaHei Light" panose="020B0502040204020203" charset="-122"/>
              <a:ea typeface="Calibri" panose="020F0502020204030204"/>
              <a:cs typeface="Calibri" panose="020F0502020204030204"/>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solidFill>
                  <a:srgbClr val="000000"/>
                </a:solidFill>
                <a:latin typeface="Microsoft YaHei Light" panose="020B0502040204020203" charset="-122"/>
                <a:ea typeface="Calibri" panose="020F0502020204030204"/>
                <a:cs typeface="Calibri" panose="020F0502020204030204"/>
              </a:rPr>
              <a:t>Data-driven decisions: Farmers and agricultural planners can make smarter choices based on forecast trends and weather patterns.</a:t>
            </a:r>
            <a:endParaRPr lang="en-US" altLang="en-US" sz="2000">
              <a:solidFill>
                <a:srgbClr val="000000"/>
              </a:solidFill>
              <a:latin typeface="Microsoft YaHei Light" panose="020B0502040204020203" charset="-122"/>
              <a:ea typeface="Calibri" panose="020F0502020204030204"/>
              <a:cs typeface="Calibri" panose="020F0502020204030204"/>
            </a:endParaRPr>
          </a:p>
          <a:p>
            <a:pPr marL="0" indent="0">
              <a:buNone/>
              <a:defRPr sz="1400">
                <a:solidFill>
                  <a:srgbClr val="000000"/>
                </a:solidFill>
                <a:latin typeface="Merriweather Sans Light"/>
                <a:ea typeface="Merriweather Sans Light"/>
                <a:cs typeface="Merriweather Sans Light"/>
                <a:sym typeface="Merriweather Sans Light"/>
              </a:defRPr>
            </a:pPr>
            <a:endParaRPr lang="en-US" altLang="en-US" sz="2000">
              <a:solidFill>
                <a:srgbClr val="000000"/>
              </a:solidFill>
              <a:latin typeface="Microsoft YaHei Light" panose="020B0502040204020203" charset="-122"/>
              <a:ea typeface="Calibri" panose="020F0502020204030204"/>
              <a:cs typeface="Calibri" panose="020F0502020204030204"/>
            </a:endParaRPr>
          </a:p>
        </p:txBody>
      </p:sp>
      <p:pic>
        <p:nvPicPr>
          <p:cNvPr id="4" name="Picture 3"/>
          <p:cNvPicPr>
            <a:picLocks noChangeAspect="1"/>
          </p:cNvPicPr>
          <p:nvPr/>
        </p:nvPicPr>
        <p:blipFill>
          <a:blip r:embed="rId10"/>
          <a:stretch>
            <a:fillRect/>
          </a:stretch>
        </p:blipFill>
        <p:spPr>
          <a:xfrm>
            <a:off x="7136765" y="2249805"/>
            <a:ext cx="3646170" cy="375158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a:solidFill>
                  <a:srgbClr val="383838"/>
                </a:solidFill>
                <a:latin typeface="Microsoft YaHei" panose="020B0503020204020204" charset="-122"/>
                <a:ea typeface="Merriweather Sans Regular ExtraBold"/>
                <a:cs typeface="Merriweather Sans Regular ExtraBold"/>
              </a:rPr>
              <a:t>SDG Relation</a:t>
            </a:r>
            <a:endParaRPr lang="en-US" sz="3350" b="1">
              <a:solidFill>
                <a:srgbClr val="383838"/>
              </a:solidFill>
              <a:latin typeface="Microsoft YaHei" panose="020B0503020204020204" charset="-122"/>
              <a:ea typeface="Merriweather Sans Regular ExtraBold"/>
              <a:cs typeface="Merriweather Sans Regular ExtraBold"/>
            </a:endParaRPr>
          </a:p>
        </p:txBody>
      </p:sp>
      <p:sp>
        <p:nvSpPr>
          <p:cNvPr id="13" name="Content Placeholder 2"/>
          <p:cNvSpPr txBox="1"/>
          <p:nvPr/>
        </p:nvSpPr>
        <p:spPr>
          <a:xfrm>
            <a:off x="751840" y="2249805"/>
            <a:ext cx="5690235" cy="4413250"/>
          </a:xfrm>
          <a:prstGeom prst="rect">
            <a:avLst/>
          </a:prstGeom>
          <a:ln w="12700">
            <a:miter lim="400000"/>
          </a:ln>
        </p:spPr>
        <p:txBody>
          <a:bodyPr lIns="45719" tIns="45720" rIns="45719" bIns="45720" anchor="ct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hangingPunct="1">
              <a:defRPr sz="1400">
                <a:solidFill>
                  <a:srgbClr val="000000"/>
                </a:solidFill>
                <a:latin typeface="Merriweather Sans Light"/>
                <a:ea typeface="Merriweather Sans Light"/>
                <a:cs typeface="Merriweather Sans Light"/>
                <a:sym typeface="Merriweather Sans Light"/>
              </a:defRPr>
            </a:pPr>
            <a:endParaRPr lang="en-US" altLang="en-US" sz="2000">
              <a:solidFill>
                <a:srgbClr val="000000"/>
              </a:solidFill>
              <a:latin typeface="Microsoft YaHei Light" panose="020B0502040204020203" charset="-122"/>
              <a:ea typeface="Calibri" panose="020F0502020204030204"/>
              <a:cs typeface="Calibri" panose="020F0502020204030204"/>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solidFill>
                  <a:srgbClr val="000000"/>
                </a:solidFill>
                <a:latin typeface="Microsoft YaHei Light" panose="020B0502040204020203" charset="-122"/>
                <a:ea typeface="Calibri" panose="020F0502020204030204"/>
                <a:cs typeface="Calibri" panose="020F0502020204030204"/>
              </a:rPr>
              <a:t>Adapting to climate variability: In countries facing shifting rainfall patterns due to climate change, timely predictions offer critical preparedness.</a:t>
            </a:r>
            <a:endParaRPr lang="en-US" altLang="en-US" sz="2000">
              <a:solidFill>
                <a:srgbClr val="000000"/>
              </a:solidFill>
              <a:latin typeface="Microsoft YaHei Light" panose="020B0502040204020203" charset="-122"/>
              <a:ea typeface="Calibri" panose="020F0502020204030204"/>
              <a:cs typeface="Calibri" panose="020F0502020204030204"/>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solidFill>
                  <a:srgbClr val="000000"/>
                </a:solidFill>
                <a:latin typeface="Microsoft YaHei Light" panose="020B0502040204020203" charset="-122"/>
                <a:ea typeface="Calibri" panose="020F0502020204030204"/>
                <a:cs typeface="Calibri" panose="020F0502020204030204"/>
              </a:rPr>
              <a:t>Disaster risk reduction: Early warnings for droughts or floods reduce the socio-economic impact on vulnerable communities.</a:t>
            </a:r>
            <a:endParaRPr lang="en-US" altLang="en-US" sz="2000">
              <a:solidFill>
                <a:srgbClr val="000000"/>
              </a:solidFill>
              <a:latin typeface="Microsoft YaHei Light" panose="020B0502040204020203" charset="-122"/>
              <a:ea typeface="Calibri" panose="020F0502020204030204"/>
              <a:cs typeface="Calibri" panose="020F0502020204030204"/>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solidFill>
                  <a:srgbClr val="000000"/>
                </a:solidFill>
                <a:latin typeface="Microsoft YaHei Light" panose="020B0502040204020203" charset="-122"/>
                <a:ea typeface="Calibri" panose="020F0502020204030204"/>
                <a:cs typeface="Calibri" panose="020F0502020204030204"/>
              </a:rPr>
              <a:t>Sustainable planning: Enables long-term decisions in agriculture, urban planning, and water resource management.</a:t>
            </a:r>
            <a:endParaRPr lang="en-US" altLang="en-US" sz="2000">
              <a:solidFill>
                <a:srgbClr val="000000"/>
              </a:solidFill>
              <a:latin typeface="Microsoft YaHei Light" panose="020B0502040204020203" charset="-122"/>
              <a:ea typeface="Calibri" panose="020F0502020204030204"/>
              <a:cs typeface="Calibri" panose="020F0502020204030204"/>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solidFill>
                  <a:srgbClr val="000000"/>
                </a:solidFill>
                <a:latin typeface="Microsoft YaHei Light" panose="020B0502040204020203" charset="-122"/>
                <a:ea typeface="Calibri" panose="020F0502020204030204"/>
                <a:cs typeface="Calibri" panose="020F0502020204030204"/>
              </a:rPr>
              <a:t>Environmental data integration: Real-time weather data enhances adaptive capacity in regions sensitive to climatic shifts.</a:t>
            </a:r>
            <a:endParaRPr lang="en-US" altLang="en-US" sz="2000">
              <a:solidFill>
                <a:srgbClr val="000000"/>
              </a:solidFill>
              <a:latin typeface="Microsoft YaHei Light" panose="020B0502040204020203" charset="-122"/>
              <a:ea typeface="Calibri" panose="020F0502020204030204"/>
              <a:cs typeface="Calibri" panose="020F0502020204030204"/>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altLang="en-US" sz="2000">
              <a:solidFill>
                <a:srgbClr val="000000"/>
              </a:solidFill>
              <a:latin typeface="Microsoft YaHei Light" panose="020B0502040204020203" charset="-122"/>
              <a:ea typeface="Calibri" panose="020F0502020204030204"/>
              <a:cs typeface="Calibri" panose="020F0502020204030204"/>
            </a:endParaRPr>
          </a:p>
        </p:txBody>
      </p:sp>
      <p:pic>
        <p:nvPicPr>
          <p:cNvPr id="4" name="Picture 3"/>
          <p:cNvPicPr>
            <a:picLocks noChangeAspect="1"/>
          </p:cNvPicPr>
          <p:nvPr/>
        </p:nvPicPr>
        <p:blipFill>
          <a:blip r:embed="rId10"/>
          <a:stretch>
            <a:fillRect/>
          </a:stretch>
        </p:blipFill>
        <p:spPr>
          <a:xfrm>
            <a:off x="7500620" y="2520315"/>
            <a:ext cx="3245485" cy="3245485"/>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3" name="Rectangle"/>
          <p:cNvSpPr/>
          <p:nvPr/>
        </p:nvSpPr>
        <p:spPr>
          <a:xfrm>
            <a:off x="407334" y="2031148"/>
            <a:ext cx="10715116" cy="1362402"/>
          </a:xfrm>
          <a:prstGeom prst="rect">
            <a:avLst/>
          </a:prstGeom>
          <a:solidFill>
            <a:srgbClr val="FE2E45"/>
          </a:solidFill>
          <a:ln w="12700">
            <a:miter lim="400000"/>
          </a:ln>
        </p:spPr>
        <p:txBody>
          <a:bodyPr lIns="45719" rIns="45719" anchor="ctr"/>
          <a:lstStyle/>
          <a:p/>
        </p:txBody>
      </p:sp>
      <p:sp>
        <p:nvSpPr>
          <p:cNvPr id="8" name="Title 1"/>
          <p:cNvSpPr txBox="1"/>
          <p:nvPr/>
        </p:nvSpPr>
        <p:spPr>
          <a:xfrm>
            <a:off x="629265" y="2422430"/>
            <a:ext cx="10572656"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panose="020B0503020204020204" charset="-122"/>
                <a:ea typeface="Microsoft YaHei" panose="020B0503020204020204" charset="-122"/>
              </a:rPr>
              <a:t>Data</a:t>
            </a:r>
            <a:endParaRPr lang="en-US" sz="4000" dirty="0">
              <a:solidFill>
                <a:schemeClr val="tx1"/>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Data Collection</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hangingPunct="1">
              <a:defRPr sz="1400">
                <a:solidFill>
                  <a:srgbClr val="000000"/>
                </a:solidFill>
                <a:latin typeface="Merriweather Sans Light"/>
                <a:ea typeface="Merriweather Sans Light"/>
                <a:cs typeface="Merriweather Sans Light"/>
                <a:sym typeface="Merriweather Sans Light"/>
              </a:defRPr>
            </a:pPr>
            <a:r>
              <a:rPr lang="en-US" altLang="en-US" sz="2000">
                <a:solidFill>
                  <a:srgbClr val="000000"/>
                </a:solidFill>
                <a:latin typeface="Microsoft YaHei Light" panose="020B0502040204020203" charset="-122"/>
                <a:ea typeface="Calibri" panose="020F0502020204030204"/>
                <a:cs typeface="Calibri" panose="020F0502020204030204"/>
              </a:rPr>
              <a:t>This project uses both historical and real-time weather data to train and validate a rainfall prediction model.</a:t>
            </a:r>
            <a:endParaRPr lang="en-US" altLang="en-US" sz="2000">
              <a:solidFill>
                <a:srgbClr val="000000"/>
              </a:solidFill>
              <a:latin typeface="Microsoft YaHei Light" panose="020B0502040204020203" charset="-122"/>
              <a:ea typeface="Calibri" panose="020F0502020204030204"/>
              <a:cs typeface="Calibri" panose="020F0502020204030204"/>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The training process is based on two key datasets: train.csv, which includes 2,190 daily records, and Rainfall.csv, containing essential weather features such as temperature, humidity, pressure, and rainfall. </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Real-Time Forecasts: WeatherAPI, providing weather features (JSON) for user-specified locations and dates.</a:t>
            </a:r>
            <a:endParaRPr lang="en-US" altLang="en-US" sz="2000">
              <a:latin typeface="Microsoft YaHei Light" panose="020B0502040204020203" charset="-122"/>
              <a:ea typeface="+mj-lt"/>
              <a:cs typeface="+mj-lt"/>
            </a:endParaRPr>
          </a:p>
        </p:txBody>
      </p:sp>
    </p:spTree>
  </p:cSld>
  <p:clrMapOvr>
    <a:masterClrMapping/>
  </p:clrMapOvr>
  <p:transition spd="med"/>
</p:sld>
</file>

<file path=ppt/tags/tag1.xml><?xml version="1.0" encoding="utf-8"?>
<p:tagLst xmlns:p="http://schemas.openxmlformats.org/presentationml/2006/main">
  <p:tag name="TABLE_ENDDRAG_ORIGIN_RECT" val="422*265"/>
  <p:tag name="TABLE_ENDDRAG_RECT" val="67*176*422*265"/>
</p:tagLst>
</file>

<file path=ppt/tags/tag2.xml><?xml version="1.0" encoding="utf-8"?>
<p:tagLst xmlns:p="http://schemas.openxmlformats.org/presentationml/2006/main">
  <p:tag name="TABLE_ENDDRAG_ORIGIN_RECT" val="416*297"/>
  <p:tag name="TABLE_ENDDRAG_RECT" val="36*185*416*297"/>
</p:tagLst>
</file>

<file path=ppt/theme/theme1.xml><?xml version="1.0" encoding="utf-8"?>
<a:theme xmlns:a="http://schemas.openxmlformats.org/drawingml/2006/main" name="frontiertech">
  <a:themeElements>
    <a:clrScheme name="frontiertech">
      <a:dk1>
        <a:srgbClr val="2B2551"/>
      </a:dk1>
      <a:lt1>
        <a:srgbClr val="FEFFFE"/>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frontiertech">
      <a:majorFont>
        <a:latin typeface="Calibri"/>
        <a:ea typeface="Calibri"/>
        <a:cs typeface="Calibri"/>
      </a:majorFont>
      <a:minorFont>
        <a:latin typeface="Helvetica"/>
        <a:ea typeface="Helvetica"/>
        <a:cs typeface="Helvetica"/>
      </a:minorFont>
    </a:fontScheme>
    <a:fmtScheme name="frontiertec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rontiertech">
  <a:themeElements>
    <a:clrScheme name="frontiertech">
      <a:dk1>
        <a:srgbClr val="000000"/>
      </a:dk1>
      <a:lt1>
        <a:srgbClr val="FFFFFF"/>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frontiertech">
      <a:majorFont>
        <a:latin typeface="Calibri"/>
        <a:ea typeface="Calibri"/>
        <a:cs typeface="Calibri"/>
      </a:majorFont>
      <a:minorFont>
        <a:latin typeface="Helvetica"/>
        <a:ea typeface="Helvetica"/>
        <a:cs typeface="Helvetica"/>
      </a:minorFont>
    </a:fontScheme>
    <a:fmtScheme name="frontiertec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9A02BA3BD6C54284F20B51199E6706" ma:contentTypeVersion="16" ma:contentTypeDescription="Create a new document." ma:contentTypeScope="" ma:versionID="50db4ba235eabe6491ab7857e29c0882">
  <xsd:schema xmlns:xsd="http://www.w3.org/2001/XMLSchema" xmlns:xs="http://www.w3.org/2001/XMLSchema" xmlns:p="http://schemas.microsoft.com/office/2006/metadata/properties" xmlns:ns2="6259e846-8b77-4076-b7b3-191dee427045" xmlns:ns3="97847797-b717-4ffb-b5fd-2a237f853cda" targetNamespace="http://schemas.microsoft.com/office/2006/metadata/properties" ma:root="true" ma:fieldsID="bdc0650e2d63736d94805c8d3699dd99" ns2:_="" ns3:_="">
    <xsd:import namespace="6259e846-8b77-4076-b7b3-191dee427045"/>
    <xsd:import namespace="97847797-b717-4ffb-b5fd-2a237f853cd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SearchProperties" minOccurs="0"/>
                <xsd:element ref="ns2:_Flow_SignoffStatus" minOccurs="0"/>
                <xsd:element ref="ns2: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59e846-8b77-4076-b7b3-191dee4270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8ebb0a5-c57d-4c3a-bec7-8a38252dd05c"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_Flow_SignoffStatus" ma:index="22" nillable="true" ma:displayName="Sign-off status" ma:internalName="Sign_x002d_off_x0020_status">
      <xsd:simpleType>
        <xsd:restriction base="dms:Text"/>
      </xsd:simpleType>
    </xsd:element>
    <xsd:element name="Time" ma:index="23" nillable="true" ma:displayName="Time" ma:format="DateOnly" ma:indexed="true" ma:internalName="Tim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7847797-b717-4ffb-b5fd-2a237f853cda"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1c6c02b-ebe2-4c4d-aa1a-1071032b151f}" ma:internalName="TaxCatchAll" ma:showField="CatchAllData" ma:web="97847797-b717-4ffb-b5fd-2a237f853cda">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7847797-b717-4ffb-b5fd-2a237f853cda" xsi:nil="true"/>
    <lcf76f155ced4ddcb4097134ff3c332f xmlns="6259e846-8b77-4076-b7b3-191dee427045">
      <Terms xmlns="http://schemas.microsoft.com/office/infopath/2007/PartnerControls"/>
    </lcf76f155ced4ddcb4097134ff3c332f>
    <_Flow_SignoffStatus xmlns="6259e846-8b77-4076-b7b3-191dee427045" xsi:nil="true"/>
    <Time xmlns="6259e846-8b77-4076-b7b3-191dee42704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3.xml><?xml version="1.0" encoding="utf-8"?>
<ds:datastoreItem xmlns:ds="http://schemas.openxmlformats.org/officeDocument/2006/customXml" ds:itemID="{F55A1437-D0FC-45AE-95B7-D57A756B97CC}">
  <ds:schemaRefs/>
</ds:datastoreItem>
</file>

<file path=customXml/itemProps4.xml><?xml version="1.0" encoding="utf-8"?>
<ds:datastoreItem xmlns:ds="http://schemas.openxmlformats.org/officeDocument/2006/customXml" ds:itemID="{A22449C5-8A7C-4DDF-8BBD-9834F5F8D2B3}">
  <ds:schemaRefs/>
</ds:datastoreItem>
</file>

<file path=customXml/itemProps5.xml><?xml version="1.0" encoding="utf-8"?>
<ds:datastoreItem xmlns:ds="http://schemas.openxmlformats.org/officeDocument/2006/customXml" ds:itemID="{E2FFB1A3-86F8-4D83-B399-9B6D5E293CEC}">
  <ds:schemaRefs/>
</ds:datastoreItem>
</file>

<file path=docProps/app.xml><?xml version="1.0" encoding="utf-8"?>
<Properties xmlns="http://schemas.openxmlformats.org/officeDocument/2006/extended-properties" xmlns:vt="http://schemas.openxmlformats.org/officeDocument/2006/docPropsVTypes">
  <TotalTime>0</TotalTime>
  <Words>7529</Words>
  <Application>WPS Presentation</Application>
  <PresentationFormat>Widescreen</PresentationFormat>
  <Paragraphs>234</Paragraphs>
  <Slides>24</Slides>
  <Notes>17</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24</vt:i4>
      </vt:variant>
    </vt:vector>
  </HeadingPairs>
  <TitlesOfParts>
    <vt:vector size="42" baseType="lpstr">
      <vt:lpstr>Arial</vt:lpstr>
      <vt:lpstr>SimSun</vt:lpstr>
      <vt:lpstr>Wingdings</vt:lpstr>
      <vt:lpstr>Calibri</vt:lpstr>
      <vt:lpstr>Calibri Light</vt:lpstr>
      <vt:lpstr>Arial</vt:lpstr>
      <vt:lpstr>Helvetica Neue Thin</vt:lpstr>
      <vt:lpstr>Ethiopic Hiwua</vt:lpstr>
      <vt:lpstr>Myriad Pro Semibold</vt:lpstr>
      <vt:lpstr>Microsoft YaHei</vt:lpstr>
      <vt:lpstr>Merriweather Sans Light</vt:lpstr>
      <vt:lpstr>Microsoft YaHei Light</vt:lpstr>
      <vt:lpstr>Courier New</vt:lpstr>
      <vt:lpstr>Merriweather Sans Regular</vt:lpstr>
      <vt:lpstr>Merriweather Sans Regular ExtraBold</vt:lpstr>
      <vt:lpstr>Arial Unicode MS</vt:lpstr>
      <vt:lpstr>Helvetica</vt:lpstr>
      <vt:lpstr>frontiertech</vt:lpstr>
      <vt:lpstr>PowerPoint 演示文稿</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WPS_1635510598</cp:lastModifiedBy>
  <cp:revision>41</cp:revision>
  <dcterms:created xsi:type="dcterms:W3CDTF">2025-06-16T16:55:00Z</dcterms:created>
  <dcterms:modified xsi:type="dcterms:W3CDTF">2025-06-17T15:45:15Z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0x0101007E9A02BA3BD6C54284F20B51199E6706</vt:lpwstr>
  </property>
  <property fmtid="{D5CDD505-2E9C-101B-9397-08002B2CF9AE}" pid="3" name="MediaServiceImageTags">
    <vt:lpwstr/>
  </property>
  <property fmtid="{D5CDD505-2E9C-101B-9397-08002B2CF9AE}" pid="4" name="ICV">
    <vt:lpwstr>D2C8B7BD5A5545BD8D0FCC20736F4639_13</vt:lpwstr>
  </property>
  <property fmtid="{D5CDD505-2E9C-101B-9397-08002B2CF9AE}" pid="5" name="KSOProductBuildVer">
    <vt:lpwstr>1033-12.2.0.21546</vt:lpwstr>
  </property>
</Properties>
</file>